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8" r:id="rId11"/>
    <p:sldId id="269" r:id="rId12"/>
    <p:sldId id="270" r:id="rId13"/>
    <p:sldId id="271" r:id="rId14"/>
    <p:sldId id="272" r:id="rId15"/>
    <p:sldId id="275" r:id="rId16"/>
    <p:sldId id="274" r:id="rId17"/>
  </p:sldIdLst>
  <p:sldSz cx="12192000" cy="6858000"/>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16" userDrawn="1">
          <p15:clr>
            <a:srgbClr val="A4A3A4"/>
          </p15:clr>
        </p15:guide>
        <p15:guide id="2" pos="7265" userDrawn="1">
          <p15:clr>
            <a:srgbClr val="A4A3A4"/>
          </p15:clr>
        </p15:guide>
        <p15:guide id="3" orient="horz" pos="648" userDrawn="1">
          <p15:clr>
            <a:srgbClr val="A4A3A4"/>
          </p15:clr>
        </p15:guide>
        <p15:guide id="4" orient="horz" pos="731" userDrawn="1">
          <p15:clr>
            <a:srgbClr val="A4A3A4"/>
          </p15:clr>
        </p15:guide>
        <p15:guide id="5" orient="horz" pos="3928" userDrawn="1">
          <p15:clr>
            <a:srgbClr val="A4A3A4"/>
          </p15:clr>
        </p15:guide>
        <p15:guide id="6" orient="horz" pos="386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7" autoAdjust="0"/>
    <p:restoredTop sz="85697" autoAdjust="0"/>
  </p:normalViewPr>
  <p:slideViewPr>
    <p:cSldViewPr snapToGrid="0" showGuides="1">
      <p:cViewPr varScale="1">
        <p:scale>
          <a:sx n="94" d="100"/>
          <a:sy n="94" d="100"/>
        </p:scale>
        <p:origin x="75" y="102"/>
      </p:cViewPr>
      <p:guideLst>
        <p:guide pos="416"/>
        <p:guide pos="7265"/>
        <p:guide orient="horz" pos="648"/>
        <p:guide orient="horz" pos="731"/>
        <p:guide orient="horz" pos="3928"/>
        <p:guide orient="horz" pos="3861"/>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3534"/>
    </p:cViewPr>
  </p:sorter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jpg>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reserve="1">
  <p:cSld name="Title Slide">
    <p:spTree>
      <p:nvGrpSpPr>
        <p:cNvPr id="1" name=""/>
        <p:cNvGrpSpPr/>
        <p:nvPr/>
      </p:nvGrpSpPr>
      <p:grpSpPr>
        <a:xfrm>
          <a:off x="0" y="0"/>
          <a:ext cx="0" cy="0"/>
          <a:chOff x="0" y="0"/>
          <a:chExt cx="0" cy="0"/>
        </a:xfrm>
      </p:grpSpPr>
      <p:sp>
        <p:nvSpPr>
          <p:cNvPr id="5" name="标题 4" descr="92ab64b7-63e7-416f-b48d-169702d395b4"/>
          <p:cNvSpPr>
            <a:spLocks noGrp="1"/>
          </p:cNvSpPr>
          <p:nvPr>
            <p:ph type="ctrTitle" hasCustomPrompt="1"/>
          </p:nvPr>
        </p:nvSpPr>
        <p:spPr>
          <a:xfrm>
            <a:off x="838200" y="1340819"/>
            <a:ext cx="5533570" cy="2095500"/>
          </a:xfrm>
          <a:prstGeom prst="rect">
            <a:avLst/>
          </a:prstGeom>
        </p:spPr>
        <p:txBody>
          <a:bodyPr wrap="square" anchor="b">
            <a:normAutofit/>
          </a:bodyPr>
          <a:lstStyle>
            <a:lvl1pPr>
              <a:lnSpc>
                <a:spcPct val="100000"/>
              </a:lnSpc>
              <a:defRPr sz="5379">
                <a:ln w="19050">
                  <a:noFill/>
                </a:ln>
                <a:solidFill>
                  <a:schemeClr val="tx1"/>
                </a:solidFill>
              </a:defRPr>
            </a:lvl1pPr>
          </a:lstStyle>
          <a:p>
            <a:pPr lvl="0"/>
            <a:r>
              <a:rPr lang="zh-CN" altLang="en-US"/>
              <a:t>Click to add title</a:t>
            </a:r>
            <a:endParaRPr lang="en-US"/>
          </a:p>
        </p:txBody>
      </p:sp>
      <p:sp>
        <p:nvSpPr>
          <p:cNvPr id="9" name="副标题 8" descr="430d858b-0dda-4f67-b0b7-00bf1fb3f205"/>
          <p:cNvSpPr>
            <a:spLocks noGrp="1"/>
          </p:cNvSpPr>
          <p:nvPr>
            <p:ph type="subTitle" sz="quarter" idx="1" hasCustomPrompt="1"/>
          </p:nvPr>
        </p:nvSpPr>
        <p:spPr>
          <a:xfrm>
            <a:off x="838201" y="3604492"/>
            <a:ext cx="5533569" cy="732344"/>
          </a:xfrm>
          <a:prstGeom prst="rect">
            <a:avLst/>
          </a:prstGeom>
          <a:noFill/>
          <a:ln>
            <a:noFill/>
          </a:ln>
        </p:spPr>
        <p:txBody>
          <a:bodyPr vert="horz" wrap="square" lIns="91440" tIns="45720" rIns="91440" bIns="45720" rtlCol="0" anchor="t" anchorCtr="0">
            <a:normAutofit/>
          </a:bodyPr>
          <a:lstStyle>
            <a:lvl1pPr marL="0" indent="0" algn="l">
              <a:lnSpc>
                <a:spcPct val="100000"/>
              </a:lnSpc>
              <a:buNone/>
              <a:defRPr lang="en-US" sz="2000">
                <a:solidFill>
                  <a:schemeClr val="tx1"/>
                </a:solidFill>
                <a:latin typeface="+mj-lt"/>
              </a:defRPr>
            </a:lvl1pPr>
          </a:lstStyle>
          <a:p>
            <a:pPr lvl="0"/>
            <a:r>
              <a:rPr lang="zh-CN" altLang="en-US"/>
              <a:t>Click to add subtitle</a:t>
            </a:r>
            <a:endParaRPr lang="en-US"/>
          </a:p>
        </p:txBody>
      </p:sp>
      <p:sp>
        <p:nvSpPr>
          <p:cNvPr id="4" name="文本占位符 3" descr="c0c72416-9773-4eea-aa05-8309bfbeb5b3"/>
          <p:cNvSpPr>
            <a:spLocks noGrp="1"/>
          </p:cNvSpPr>
          <p:nvPr>
            <p:ph type="body" sz="quarter" idx="13" hasCustomPrompt="1"/>
          </p:nvPr>
        </p:nvSpPr>
        <p:spPr>
          <a:xfrm>
            <a:off x="660399" y="5580102"/>
            <a:ext cx="5425299" cy="276999"/>
          </a:xfrm>
          <a:prstGeom prst="rect">
            <a:avLst/>
          </a:prstGeom>
        </p:spPr>
        <p:txBody>
          <a:bodyPr wrap="square" lIns="90000">
            <a:normAutofit/>
          </a:bodyPr>
          <a:lstStyle>
            <a:lvl1pPr marL="0" indent="0" algn="l">
              <a:lnSpc>
                <a:spcPct val="100000"/>
              </a:lnSpc>
              <a:buNone/>
              <a:defRPr sz="1200"/>
            </a:lvl1pPr>
          </a:lstStyle>
          <a:p>
            <a:pPr lvl="0"/>
            <a:r>
              <a:rPr lang="zh-CN" altLang="en-US"/>
              <a:t>Presenter name</a:t>
            </a:r>
            <a:endParaRPr lang="en-US"/>
          </a:p>
        </p:txBody>
      </p:sp>
      <p:sp>
        <p:nvSpPr>
          <p:cNvPr id="7" name="文本占位符 6" descr="5365a2da-e104-4e5a-9fa9-43d2c52a0e4f"/>
          <p:cNvSpPr>
            <a:spLocks noGrp="1"/>
          </p:cNvSpPr>
          <p:nvPr>
            <p:ph type="body" sz="quarter" idx="14" hasCustomPrompt="1"/>
          </p:nvPr>
        </p:nvSpPr>
        <p:spPr>
          <a:xfrm>
            <a:off x="660399" y="5857101"/>
            <a:ext cx="5425298" cy="276999"/>
          </a:xfrm>
          <a:prstGeom prst="rect">
            <a:avLst/>
          </a:prstGeom>
        </p:spPr>
        <p:txBody>
          <a:bodyPr wrap="none">
            <a:normAutofit/>
          </a:bodyPr>
          <a:lstStyle>
            <a:lvl1pPr marL="0" indent="0" algn="l">
              <a:lnSpc>
                <a:spcPct val="100000"/>
              </a:lnSpc>
              <a:buNone/>
              <a:defRPr sz="1200"/>
            </a:lvl1pPr>
          </a:lstStyle>
          <a:p>
            <a:pPr lvl="0"/>
            <a:endParaRPr lang="en-US"/>
          </a:p>
        </p:txBody>
      </p:sp>
      <p:grpSp>
        <p:nvGrpSpPr>
          <p:cNvPr id="2" name="组合 1" descr="b9b0ff2e-2ed8-4c8e-ae33-0d97858c9915"/>
          <p:cNvGrpSpPr/>
          <p:nvPr/>
        </p:nvGrpSpPr>
        <p:grpSpPr>
          <a:xfrm>
            <a:off x="5128661" y="1239793"/>
            <a:ext cx="7063339" cy="5640218"/>
            <a:chOff x="5128661" y="1239793"/>
            <a:chExt cx="7063339" cy="5640218"/>
          </a:xfrm>
        </p:grpSpPr>
        <p:pic>
          <p:nvPicPr>
            <p:cNvPr id="14" name="图片 13" descr="096bd9e2-6ded-409a-97b7-98d617da0c09"/>
            <p:cNvPicPr>
              <a:picLocks noChangeAspect="1"/>
            </p:cNvPicPr>
            <p:nvPr/>
          </p:nvPicPr>
          <p:blipFill>
            <a:blip r:embed="rId2">
              <a:alphaModFix amt="95000"/>
              <a:extLst>
                <a:ext uri="{BEBA8EAE-BF5A-486C-A8C5-ECC9F3942E4B}">
                  <a14:imgProps xmlns:a14="http://schemas.microsoft.com/office/drawing/2010/main">
                    <a14:imgLayer r:embed="rId3">
                      <a14:imgEffect>
                        <a14:sharpenSoften amount="-15000"/>
                      </a14:imgEffect>
                      <a14:imgEffect>
                        <a14:brightnessContrast contrast="-15000"/>
                      </a14:imgEffect>
                    </a14:imgLayer>
                  </a14:imgProps>
                </a:ext>
                <a:ext uri="{28A0092B-C50C-407E-A947-70E740481C1C}">
                  <a14:useLocalDpi xmlns:a14="http://schemas.microsoft.com/office/drawing/2010/main" val="0"/>
                </a:ext>
              </a:extLst>
            </a:blip>
            <a:srcRect b="7052"/>
            <a:stretch>
              <a:fillRect/>
            </a:stretch>
          </p:blipFill>
          <p:spPr>
            <a:xfrm>
              <a:off x="5762171" y="1239793"/>
              <a:ext cx="6429829" cy="5640218"/>
            </a:xfrm>
            <a:prstGeom prst="rect">
              <a:avLst/>
            </a:prstGeom>
          </p:spPr>
        </p:pic>
        <p:pic>
          <p:nvPicPr>
            <p:cNvPr id="15" name="图片 14" descr="050f0e4c-179d-4bbf-aed1-e7357132024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28661" y="4336836"/>
              <a:ext cx="3867150" cy="2543175"/>
            </a:xfrm>
            <a:prstGeom prst="rect">
              <a:avLst/>
            </a:prstGeom>
          </p:spPr>
        </p:pic>
      </p:gr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descr="6512c940-9fa6-42ba-ac81-866c7d6d4044"/>
          <p:cNvSpPr>
            <a:spLocks noGrp="1"/>
          </p:cNvSpPr>
          <p:nvPr>
            <p:ph type="title" hasCustomPrompt="1"/>
          </p:nvPr>
        </p:nvSpPr>
        <p:spPr/>
        <p:txBody>
          <a:bodyPr/>
          <a:lstStyle>
            <a:lvl1pPr>
              <a:defRPr/>
            </a:lvl1pPr>
          </a:lstStyle>
          <a:p>
            <a:pPr lvl="0"/>
            <a:r>
              <a:rPr lang="zh-CN" altLang="en-US"/>
              <a:t>Click to add title</a:t>
            </a:r>
            <a:endParaRPr lang="en-US"/>
          </a:p>
        </p:txBody>
      </p:sp>
      <p:sp>
        <p:nvSpPr>
          <p:cNvPr id="3" name="内容占位符 2" descr="9ba975f4-8fd1-49f4-bfc5-5cae1f491e8a"/>
          <p:cNvSpPr>
            <a:spLocks noGrp="1"/>
          </p:cNvSpPr>
          <p:nvPr>
            <p:ph idx="1" hasCustomPrompt="1"/>
          </p:nvPr>
        </p:nvSpPr>
        <p:spPr/>
        <p:txBody>
          <a:bodyPr/>
          <a:lstStyle>
            <a:lvl1pPr>
              <a:defRPr/>
            </a:lvl1pPr>
          </a:lstStyle>
          <a:p>
            <a:pPr lvl="0"/>
            <a:r>
              <a:rPr lang="zh-CN" altLang="en-US"/>
              <a:t>Click to add text</a:t>
            </a:r>
            <a:endParaRPr lang="en-US"/>
          </a:p>
          <a:p>
            <a:pPr lvl="1"/>
            <a:r>
              <a:rPr lang="zh-CN" altLang="en-US"/>
              <a:t>Second level</a:t>
            </a:r>
            <a:endParaRPr lang="en-US"/>
          </a:p>
          <a:p>
            <a:pPr lvl="2"/>
            <a:r>
              <a:rPr lang="zh-CN" altLang="en-US"/>
              <a:t>Third level</a:t>
            </a:r>
            <a:endParaRPr lang="en-US"/>
          </a:p>
          <a:p>
            <a:pPr lvl="3"/>
            <a:r>
              <a:rPr lang="zh-CN" altLang="en-US"/>
              <a:t>Fourth level</a:t>
            </a:r>
            <a:endParaRPr lang="en-US"/>
          </a:p>
          <a:p>
            <a:pPr lvl="4"/>
            <a:r>
              <a:rPr lang="zh-CN" altLang="en-US"/>
              <a:t>Fifth level</a:t>
            </a:r>
            <a:endParaRPr lang="en-US"/>
          </a:p>
        </p:txBody>
      </p:sp>
      <p:sp>
        <p:nvSpPr>
          <p:cNvPr id="4" name="日期占位符 3" descr="e41f5e49-cb6b-4ff5-aa71-8a2e32582657"/>
          <p:cNvSpPr>
            <a:spLocks noGrp="1"/>
          </p:cNvSpPr>
          <p:nvPr>
            <p:ph type="dt" sz="half" idx="10"/>
          </p:nvPr>
        </p:nvSpPr>
        <p:spPr/>
        <p:txBody>
          <a:bodyPr/>
          <a:lstStyle/>
          <a:p>
            <a:endParaRPr lang="en-US"/>
          </a:p>
        </p:txBody>
      </p:sp>
      <p:sp>
        <p:nvSpPr>
          <p:cNvPr id="5" name="页脚占位符 4" descr="9ab49598-d158-4d8d-a7bd-a9e37123daa6"/>
          <p:cNvSpPr>
            <a:spLocks noGrp="1"/>
          </p:cNvSpPr>
          <p:nvPr>
            <p:ph type="ftr" sz="quarter" idx="11"/>
          </p:nvPr>
        </p:nvSpPr>
        <p:spPr/>
        <p:txBody>
          <a:bodyPr/>
          <a:lstStyle/>
          <a:p>
            <a:endParaRPr lang="en-US"/>
          </a:p>
        </p:txBody>
      </p:sp>
      <p:sp>
        <p:nvSpPr>
          <p:cNvPr id="6" name="灯片编号占位符 5" descr="9e12d25f-3bd8-48dd-8001-d1b3897d5f31"/>
          <p:cNvSpPr>
            <a:spLocks noGrp="1"/>
          </p:cNvSpPr>
          <p:nvPr>
            <p:ph type="sldNum" sz="quarter" idx="12"/>
          </p:nvPr>
        </p:nvSpPr>
        <p:spPr/>
        <p:txBody>
          <a:bodyPr/>
          <a:lstStyle/>
          <a:p>
            <a:fld id="{C8BB1146-E542-4D4E-B8E9-6919A11DDD48}" type="slidenum">
              <a:rPr lang="en-US" smtClean="0"/>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Agenda" preserve="1">
  <p:cSld name="Agenda">
    <p:spTree>
      <p:nvGrpSpPr>
        <p:cNvPr id="1" name=""/>
        <p:cNvGrpSpPr/>
        <p:nvPr/>
      </p:nvGrpSpPr>
      <p:grpSpPr>
        <a:xfrm>
          <a:off x="0" y="0"/>
          <a:ext cx="0" cy="0"/>
          <a:chOff x="0" y="0"/>
          <a:chExt cx="0" cy="0"/>
        </a:xfrm>
      </p:grpSpPr>
      <p:sp>
        <p:nvSpPr>
          <p:cNvPr id="7" name="矩形 6" descr="cdee3668-4e11-4e71-b25d-8ddca60d4bb1"/>
          <p:cNvSpPr/>
          <p:nvPr/>
        </p:nvSpPr>
        <p:spPr>
          <a:xfrm>
            <a:off x="0" y="-1"/>
            <a:ext cx="3556000" cy="6858001"/>
          </a:xfrm>
          <a:prstGeom prst="rect">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8" name="矩形 7" descr="eb7d08ef-f268-44f6-aa23-2a67bef71147"/>
          <p:cNvSpPr/>
          <p:nvPr/>
        </p:nvSpPr>
        <p:spPr>
          <a:xfrm>
            <a:off x="660401" y="1130300"/>
            <a:ext cx="10858500" cy="5003800"/>
          </a:xfrm>
          <a:prstGeom prst="rect">
            <a:avLst/>
          </a:prstGeom>
          <a:solidFill>
            <a:schemeClr val="bg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3765"/>
            <a:endParaRPr lang="en-US" altLang="zh-CN" sz="2000" b="1">
              <a:solidFill>
                <a:schemeClr val="bg1"/>
              </a:solidFill>
            </a:endParaRPr>
          </a:p>
          <a:p>
            <a:pPr algn="ctr" defTabSz="913765"/>
            <a:endParaRPr lang="zh-CN" altLang="en-US" sz="2000" b="1">
              <a:solidFill>
                <a:schemeClr val="bg1"/>
              </a:solidFill>
            </a:endParaRPr>
          </a:p>
        </p:txBody>
      </p:sp>
      <p:sp>
        <p:nvSpPr>
          <p:cNvPr id="9" name="矩形 8" descr="37c06a95-c916-45eb-8625-825548c0af85"/>
          <p:cNvSpPr/>
          <p:nvPr/>
        </p:nvSpPr>
        <p:spPr>
          <a:xfrm>
            <a:off x="11359242" y="1130300"/>
            <a:ext cx="159658" cy="5003800"/>
          </a:xfrm>
          <a:prstGeom prst="rect">
            <a:avLst/>
          </a:prstGeom>
          <a:solidFill>
            <a:schemeClr val="accent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3765"/>
            <a:endParaRPr lang="en-US" altLang="zh-CN" sz="2000" b="1">
              <a:solidFill>
                <a:schemeClr val="bg1"/>
              </a:solidFill>
            </a:endParaRPr>
          </a:p>
          <a:p>
            <a:pPr algn="ctr" defTabSz="913765"/>
            <a:endParaRPr lang="zh-CN" altLang="en-US" sz="2000" b="1">
              <a:solidFill>
                <a:schemeClr val="bg1"/>
              </a:solidFill>
            </a:endParaRPr>
          </a:p>
        </p:txBody>
      </p:sp>
      <p:sp>
        <p:nvSpPr>
          <p:cNvPr id="2" name="标题 1" descr="eae01b3b-9e05-41bd-b33d-39d2a2f69a58"/>
          <p:cNvSpPr>
            <a:spLocks noGrp="1"/>
          </p:cNvSpPr>
          <p:nvPr>
            <p:ph type="title" hasCustomPrompt="1"/>
          </p:nvPr>
        </p:nvSpPr>
        <p:spPr>
          <a:xfrm>
            <a:off x="800100" y="1605286"/>
            <a:ext cx="1922161" cy="864515"/>
          </a:xfrm>
          <a:prstGeom prst="rect">
            <a:avLst/>
          </a:prstGeom>
          <a:noFill/>
        </p:spPr>
        <p:txBody>
          <a:bodyPr anchor="t" anchorCtr="0">
            <a:normAutofit/>
          </a:bodyPr>
          <a:lstStyle>
            <a:lvl1pPr algn="r">
              <a:defRPr sz="2800">
                <a:solidFill>
                  <a:schemeClr val="tx1"/>
                </a:solidFill>
              </a:defRPr>
            </a:lvl1pPr>
          </a:lstStyle>
          <a:p>
            <a:pPr lvl="0"/>
            <a:r>
              <a:rPr lang="zh-CN" altLang="en-US"/>
              <a:t>Agenda</a:t>
            </a:r>
            <a:endParaRPr lang="en-US"/>
          </a:p>
        </p:txBody>
      </p:sp>
      <p:sp>
        <p:nvSpPr>
          <p:cNvPr id="3" name="内容占位符 2" descr="0746cdc8-300a-47f2-9f89-294166d269af"/>
          <p:cNvSpPr>
            <a:spLocks noGrp="1"/>
          </p:cNvSpPr>
          <p:nvPr>
            <p:ph sz="quarter" idx="1" hasCustomPrompt="1"/>
          </p:nvPr>
        </p:nvSpPr>
        <p:spPr>
          <a:xfrm>
            <a:off x="2970377" y="1605286"/>
            <a:ext cx="8231021" cy="4071936"/>
          </a:xfrm>
        </p:spPr>
        <p:txBody>
          <a:bodyPr numCol="1"/>
          <a:lstStyle>
            <a:lvl1pPr marL="342900" indent="-342900">
              <a:lnSpc>
                <a:spcPct val="100000"/>
              </a:lnSpc>
              <a:buFont typeface="+mj-lt"/>
              <a:buAutoNum type="arabicPeriod"/>
              <a:defRPr/>
            </a:lvl1pPr>
            <a:lvl2pPr marL="800100" indent="-342900">
              <a:lnSpc>
                <a:spcPct val="100000"/>
              </a:lnSpc>
              <a:buFont typeface="+mj-ea"/>
              <a:buAutoNum type="circleNumDbPlain"/>
              <a:defRPr/>
            </a:lvl2pPr>
            <a:lvl3pPr marL="1257300" indent="-342900">
              <a:lnSpc>
                <a:spcPct val="100000"/>
              </a:lnSpc>
              <a:buFont typeface="+mj-lt"/>
              <a:buAutoNum type="alphaLcParenR"/>
              <a:defRPr/>
            </a:lvl3pPr>
            <a:lvl4pPr>
              <a:lnSpc>
                <a:spcPct val="100000"/>
              </a:lnSpc>
              <a:defRPr/>
            </a:lvl4pPr>
            <a:lvl5pPr>
              <a:lnSpc>
                <a:spcPct val="100000"/>
              </a:lnSpc>
              <a:defRPr/>
            </a:lvl5pPr>
          </a:lstStyle>
          <a:p>
            <a:pPr lvl="0"/>
            <a:r>
              <a:rPr lang="zh-CN" altLang="en-US"/>
              <a:t>Click to add text</a:t>
            </a:r>
            <a:endParaRPr lang="en-US"/>
          </a:p>
          <a:p>
            <a:pPr lvl="1"/>
            <a:r>
              <a:rPr lang="zh-CN" altLang="en-US"/>
              <a:t>Second level</a:t>
            </a:r>
            <a:endParaRPr lang="en-US"/>
          </a:p>
          <a:p>
            <a:pPr lvl="2"/>
            <a:r>
              <a:rPr lang="zh-CN" altLang="en-US"/>
              <a:t>Third level</a:t>
            </a:r>
            <a:endParaRPr lang="en-US"/>
          </a:p>
          <a:p>
            <a:pPr lvl="3"/>
            <a:r>
              <a:rPr lang="zh-CN" altLang="en-US"/>
              <a:t>Fourth level</a:t>
            </a:r>
            <a:endParaRPr lang="en-US"/>
          </a:p>
          <a:p>
            <a:pPr lvl="4"/>
            <a:r>
              <a:rPr lang="zh-CN" altLang="en-US"/>
              <a:t>Fifth level</a:t>
            </a:r>
            <a:endParaRPr lang="en-US"/>
          </a:p>
        </p:txBody>
      </p:sp>
      <p:sp>
        <p:nvSpPr>
          <p:cNvPr id="4" name="日期占位符 3" descr="4b0320e3-fbd7-452c-93e6-171668f534fe"/>
          <p:cNvSpPr>
            <a:spLocks noGrp="1"/>
          </p:cNvSpPr>
          <p:nvPr>
            <p:ph type="dt" sz="half" idx="10"/>
          </p:nvPr>
        </p:nvSpPr>
        <p:spPr/>
        <p:txBody>
          <a:bodyPr/>
          <a:lstStyle/>
          <a:p>
            <a:endParaRPr lang="en-US"/>
          </a:p>
        </p:txBody>
      </p:sp>
      <p:sp>
        <p:nvSpPr>
          <p:cNvPr id="5" name="页脚占位符 4" descr="db9a8a67-089d-4ea3-9835-697ca0c9396f"/>
          <p:cNvSpPr>
            <a:spLocks noGrp="1"/>
          </p:cNvSpPr>
          <p:nvPr>
            <p:ph type="ftr" sz="quarter" idx="11"/>
          </p:nvPr>
        </p:nvSpPr>
        <p:spPr/>
        <p:txBody>
          <a:bodyPr/>
          <a:lstStyle/>
          <a:p>
            <a:endParaRPr lang="en-US"/>
          </a:p>
        </p:txBody>
      </p:sp>
      <p:sp>
        <p:nvSpPr>
          <p:cNvPr id="6" name="灯片编号占位符 5" descr="587814fe-3450-4b1c-82ea-19c953a116a9"/>
          <p:cNvSpPr>
            <a:spLocks noGrp="1"/>
          </p:cNvSpPr>
          <p:nvPr>
            <p:ph type="sldNum" sz="quarter" idx="12"/>
          </p:nvPr>
        </p:nvSpPr>
        <p:spPr/>
        <p:txBody>
          <a:bodyPr/>
          <a:lstStyle/>
          <a:p>
            <a:fld id="{C8BB1146-E542-4D4E-B8E9-6919A11DDD48}" type="slidenum">
              <a:rPr lang="en-US" smtClean="0"/>
              <a:t>‹#›</a:t>
            </a:fld>
            <a:endParaRPr lang="en-US"/>
          </a:p>
        </p:txBody>
      </p:sp>
      <p:cxnSp>
        <p:nvCxnSpPr>
          <p:cNvPr id="10" name="直接连接符 9" descr="8580a509-21a5-4934-ba5b-362d85bb50c3"/>
          <p:cNvCxnSpPr/>
          <p:nvPr/>
        </p:nvCxnSpPr>
        <p:spPr>
          <a:xfrm flipH="1">
            <a:off x="2846319" y="1605285"/>
            <a:ext cx="0" cy="4071937"/>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sp>
        <p:nvSpPr>
          <p:cNvPr id="13" name="任意多边形: 形状 12" descr="9d18a8d9-ae0d-4505-9460-e473dea73e84"/>
          <p:cNvSpPr>
            <a:spLocks noChangeAspect="1"/>
          </p:cNvSpPr>
          <p:nvPr/>
        </p:nvSpPr>
        <p:spPr bwMode="auto">
          <a:xfrm>
            <a:off x="1851756" y="4761555"/>
            <a:ext cx="870506" cy="915667"/>
          </a:xfrm>
          <a:custGeom>
            <a:avLst/>
            <a:gdLst>
              <a:gd name="T0" fmla="*/ 3353 w 5127"/>
              <a:gd name="T1" fmla="*/ 1728 h 5401"/>
              <a:gd name="T2" fmla="*/ 2183 w 5127"/>
              <a:gd name="T3" fmla="*/ 1608 h 5401"/>
              <a:gd name="T4" fmla="*/ 3353 w 5127"/>
              <a:gd name="T5" fmla="*/ 1488 h 5401"/>
              <a:gd name="T6" fmla="*/ 3103 w 5127"/>
              <a:gd name="T7" fmla="*/ 2231 h 5401"/>
              <a:gd name="T8" fmla="*/ 3103 w 5127"/>
              <a:gd name="T9" fmla="*/ 1991 h 5401"/>
              <a:gd name="T10" fmla="*/ 2432 w 5127"/>
              <a:gd name="T11" fmla="*/ 2111 h 5401"/>
              <a:gd name="T12" fmla="*/ 3103 w 5127"/>
              <a:gd name="T13" fmla="*/ 2231 h 5401"/>
              <a:gd name="T14" fmla="*/ 3353 w 5127"/>
              <a:gd name="T15" fmla="*/ 2648 h 5401"/>
              <a:gd name="T16" fmla="*/ 2183 w 5127"/>
              <a:gd name="T17" fmla="*/ 2768 h 5401"/>
              <a:gd name="T18" fmla="*/ 3353 w 5127"/>
              <a:gd name="T19" fmla="*/ 2888 h 5401"/>
              <a:gd name="T20" fmla="*/ 2552 w 5127"/>
              <a:gd name="T21" fmla="*/ 3151 h 5401"/>
              <a:gd name="T22" fmla="*/ 2552 w 5127"/>
              <a:gd name="T23" fmla="*/ 3391 h 5401"/>
              <a:gd name="T24" fmla="*/ 3223 w 5127"/>
              <a:gd name="T25" fmla="*/ 3271 h 5401"/>
              <a:gd name="T26" fmla="*/ 2552 w 5127"/>
              <a:gd name="T27" fmla="*/ 3151 h 5401"/>
              <a:gd name="T28" fmla="*/ 4448 w 5127"/>
              <a:gd name="T29" fmla="*/ 1442 h 5401"/>
              <a:gd name="T30" fmla="*/ 4688 w 5127"/>
              <a:gd name="T31" fmla="*/ 1442 h 5401"/>
              <a:gd name="T32" fmla="*/ 3988 w 5127"/>
              <a:gd name="T33" fmla="*/ 0 h 5401"/>
              <a:gd name="T34" fmla="*/ 0 w 5127"/>
              <a:gd name="T35" fmla="*/ 604 h 5401"/>
              <a:gd name="T36" fmla="*/ 120 w 5127"/>
              <a:gd name="T37" fmla="*/ 1792 h 5401"/>
              <a:gd name="T38" fmla="*/ 686 w 5127"/>
              <a:gd name="T39" fmla="*/ 1672 h 5401"/>
              <a:gd name="T40" fmla="*/ 240 w 5127"/>
              <a:gd name="T41" fmla="*/ 1552 h 5401"/>
              <a:gd name="T42" fmla="*/ 604 w 5127"/>
              <a:gd name="T43" fmla="*/ 240 h 5401"/>
              <a:gd name="T44" fmla="*/ 968 w 5127"/>
              <a:gd name="T45" fmla="*/ 4179 h 5401"/>
              <a:gd name="T46" fmla="*/ 3904 w 5127"/>
              <a:gd name="T47" fmla="*/ 4879 h 5401"/>
              <a:gd name="T48" fmla="*/ 3904 w 5127"/>
              <a:gd name="T49" fmla="*/ 4639 h 5401"/>
              <a:gd name="T50" fmla="*/ 1208 w 5127"/>
              <a:gd name="T51" fmla="*/ 4179 h 5401"/>
              <a:gd name="T52" fmla="*/ 1086 w 5127"/>
              <a:gd name="T53" fmla="*/ 240 h 5401"/>
              <a:gd name="T54" fmla="*/ 4448 w 5127"/>
              <a:gd name="T55" fmla="*/ 700 h 5401"/>
              <a:gd name="T56" fmla="*/ 4568 w 5127"/>
              <a:gd name="T57" fmla="*/ 2000 h 5401"/>
              <a:gd name="T58" fmla="*/ 4568 w 5127"/>
              <a:gd name="T59" fmla="*/ 2240 h 5401"/>
              <a:gd name="T60" fmla="*/ 4887 w 5127"/>
              <a:gd name="T61" fmla="*/ 2340 h 5401"/>
              <a:gd name="T62" fmla="*/ 5007 w 5127"/>
              <a:gd name="T63" fmla="*/ 3838 h 5401"/>
              <a:gd name="T64" fmla="*/ 5127 w 5127"/>
              <a:gd name="T65" fmla="*/ 2340 h 5401"/>
              <a:gd name="T66" fmla="*/ 4568 w 5127"/>
              <a:gd name="T67" fmla="*/ 5139 h 5401"/>
              <a:gd name="T68" fmla="*/ 4448 w 5127"/>
              <a:gd name="T69" fmla="*/ 5281 h 5401"/>
              <a:gd name="T70" fmla="*/ 4688 w 5127"/>
              <a:gd name="T71" fmla="*/ 5281 h 5401"/>
              <a:gd name="T72" fmla="*/ 4568 w 5127"/>
              <a:gd name="T73" fmla="*/ 5139 h 5401"/>
              <a:gd name="T74" fmla="*/ 4448 w 5127"/>
              <a:gd name="T75" fmla="*/ 2559 h 5401"/>
              <a:gd name="T76" fmla="*/ 4568 w 5127"/>
              <a:gd name="T77" fmla="*/ 4974 h 5401"/>
              <a:gd name="T78" fmla="*/ 4688 w 5127"/>
              <a:gd name="T79" fmla="*/ 2559 h 5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7" h="5401">
                <a:moveTo>
                  <a:pt x="3473" y="1608"/>
                </a:moveTo>
                <a:cubicBezTo>
                  <a:pt x="3473" y="1674"/>
                  <a:pt x="3419" y="1728"/>
                  <a:pt x="3353" y="1728"/>
                </a:cubicBezTo>
                <a:lnTo>
                  <a:pt x="2303" y="1728"/>
                </a:lnTo>
                <a:cubicBezTo>
                  <a:pt x="2236" y="1728"/>
                  <a:pt x="2183" y="1674"/>
                  <a:pt x="2183" y="1608"/>
                </a:cubicBezTo>
                <a:cubicBezTo>
                  <a:pt x="2183" y="1542"/>
                  <a:pt x="2236" y="1488"/>
                  <a:pt x="2303" y="1488"/>
                </a:cubicBezTo>
                <a:lnTo>
                  <a:pt x="3353" y="1488"/>
                </a:lnTo>
                <a:cubicBezTo>
                  <a:pt x="3419" y="1488"/>
                  <a:pt x="3473" y="1542"/>
                  <a:pt x="3473" y="1608"/>
                </a:cubicBezTo>
                <a:close/>
                <a:moveTo>
                  <a:pt x="3103" y="2231"/>
                </a:moveTo>
                <a:cubicBezTo>
                  <a:pt x="3170" y="2231"/>
                  <a:pt x="3223" y="2178"/>
                  <a:pt x="3223" y="2111"/>
                </a:cubicBezTo>
                <a:cubicBezTo>
                  <a:pt x="3223" y="2045"/>
                  <a:pt x="3170" y="1991"/>
                  <a:pt x="3103" y="1991"/>
                </a:cubicBezTo>
                <a:lnTo>
                  <a:pt x="2552" y="1991"/>
                </a:lnTo>
                <a:cubicBezTo>
                  <a:pt x="2486" y="1991"/>
                  <a:pt x="2432" y="2045"/>
                  <a:pt x="2432" y="2111"/>
                </a:cubicBezTo>
                <a:cubicBezTo>
                  <a:pt x="2432" y="2178"/>
                  <a:pt x="2486" y="2231"/>
                  <a:pt x="2552" y="2231"/>
                </a:cubicBezTo>
                <a:lnTo>
                  <a:pt x="3103" y="2231"/>
                </a:lnTo>
                <a:close/>
                <a:moveTo>
                  <a:pt x="3473" y="2768"/>
                </a:moveTo>
                <a:cubicBezTo>
                  <a:pt x="3473" y="2701"/>
                  <a:pt x="3419" y="2648"/>
                  <a:pt x="3353" y="2648"/>
                </a:cubicBezTo>
                <a:lnTo>
                  <a:pt x="2303" y="2648"/>
                </a:lnTo>
                <a:cubicBezTo>
                  <a:pt x="2236" y="2648"/>
                  <a:pt x="2183" y="2701"/>
                  <a:pt x="2183" y="2768"/>
                </a:cubicBezTo>
                <a:cubicBezTo>
                  <a:pt x="2183" y="2834"/>
                  <a:pt x="2236" y="2888"/>
                  <a:pt x="2303" y="2888"/>
                </a:cubicBezTo>
                <a:lnTo>
                  <a:pt x="3353" y="2888"/>
                </a:lnTo>
                <a:cubicBezTo>
                  <a:pt x="3419" y="2888"/>
                  <a:pt x="3473" y="2834"/>
                  <a:pt x="3473" y="2768"/>
                </a:cubicBezTo>
                <a:close/>
                <a:moveTo>
                  <a:pt x="2552" y="3151"/>
                </a:moveTo>
                <a:cubicBezTo>
                  <a:pt x="2486" y="3151"/>
                  <a:pt x="2432" y="3205"/>
                  <a:pt x="2432" y="3271"/>
                </a:cubicBezTo>
                <a:cubicBezTo>
                  <a:pt x="2432" y="3338"/>
                  <a:pt x="2486" y="3391"/>
                  <a:pt x="2552" y="3391"/>
                </a:cubicBezTo>
                <a:lnTo>
                  <a:pt x="3103" y="3391"/>
                </a:lnTo>
                <a:cubicBezTo>
                  <a:pt x="3170" y="3391"/>
                  <a:pt x="3223" y="3338"/>
                  <a:pt x="3223" y="3271"/>
                </a:cubicBezTo>
                <a:cubicBezTo>
                  <a:pt x="3223" y="3205"/>
                  <a:pt x="3170" y="3151"/>
                  <a:pt x="3103" y="3151"/>
                </a:cubicBezTo>
                <a:lnTo>
                  <a:pt x="2552" y="3151"/>
                </a:lnTo>
                <a:close/>
                <a:moveTo>
                  <a:pt x="4448" y="700"/>
                </a:moveTo>
                <a:lnTo>
                  <a:pt x="4448" y="1442"/>
                </a:lnTo>
                <a:cubicBezTo>
                  <a:pt x="4448" y="1509"/>
                  <a:pt x="4501" y="1562"/>
                  <a:pt x="4568" y="1562"/>
                </a:cubicBezTo>
                <a:cubicBezTo>
                  <a:pt x="4634" y="1562"/>
                  <a:pt x="4688" y="1509"/>
                  <a:pt x="4688" y="1442"/>
                </a:cubicBezTo>
                <a:lnTo>
                  <a:pt x="4688" y="700"/>
                </a:lnTo>
                <a:cubicBezTo>
                  <a:pt x="4688" y="314"/>
                  <a:pt x="4374" y="0"/>
                  <a:pt x="3988" y="0"/>
                </a:cubicBezTo>
                <a:lnTo>
                  <a:pt x="604" y="0"/>
                </a:lnTo>
                <a:cubicBezTo>
                  <a:pt x="271" y="0"/>
                  <a:pt x="0" y="271"/>
                  <a:pt x="0" y="604"/>
                </a:cubicBezTo>
                <a:lnTo>
                  <a:pt x="0" y="1672"/>
                </a:lnTo>
                <a:cubicBezTo>
                  <a:pt x="0" y="1738"/>
                  <a:pt x="53" y="1792"/>
                  <a:pt x="120" y="1792"/>
                </a:cubicBezTo>
                <a:lnTo>
                  <a:pt x="566" y="1792"/>
                </a:lnTo>
                <a:cubicBezTo>
                  <a:pt x="632" y="1792"/>
                  <a:pt x="686" y="1738"/>
                  <a:pt x="686" y="1672"/>
                </a:cubicBezTo>
                <a:cubicBezTo>
                  <a:pt x="686" y="1606"/>
                  <a:pt x="632" y="1552"/>
                  <a:pt x="566" y="1552"/>
                </a:cubicBezTo>
                <a:lnTo>
                  <a:pt x="240" y="1552"/>
                </a:lnTo>
                <a:lnTo>
                  <a:pt x="240" y="604"/>
                </a:lnTo>
                <a:cubicBezTo>
                  <a:pt x="240" y="403"/>
                  <a:pt x="403" y="240"/>
                  <a:pt x="604" y="240"/>
                </a:cubicBezTo>
                <a:cubicBezTo>
                  <a:pt x="805" y="240"/>
                  <a:pt x="968" y="403"/>
                  <a:pt x="968" y="604"/>
                </a:cubicBezTo>
                <a:lnTo>
                  <a:pt x="968" y="4179"/>
                </a:lnTo>
                <a:cubicBezTo>
                  <a:pt x="968" y="4565"/>
                  <a:pt x="1282" y="4879"/>
                  <a:pt x="1668" y="4879"/>
                </a:cubicBezTo>
                <a:lnTo>
                  <a:pt x="3904" y="4879"/>
                </a:lnTo>
                <a:cubicBezTo>
                  <a:pt x="3970" y="4879"/>
                  <a:pt x="4024" y="4825"/>
                  <a:pt x="4024" y="4759"/>
                </a:cubicBezTo>
                <a:cubicBezTo>
                  <a:pt x="4024" y="4693"/>
                  <a:pt x="3970" y="4639"/>
                  <a:pt x="3904" y="4639"/>
                </a:cubicBezTo>
                <a:lnTo>
                  <a:pt x="1668" y="4639"/>
                </a:lnTo>
                <a:cubicBezTo>
                  <a:pt x="1415" y="4639"/>
                  <a:pt x="1208" y="4433"/>
                  <a:pt x="1208" y="4179"/>
                </a:cubicBezTo>
                <a:lnTo>
                  <a:pt x="1208" y="604"/>
                </a:lnTo>
                <a:cubicBezTo>
                  <a:pt x="1208" y="468"/>
                  <a:pt x="1163" y="341"/>
                  <a:pt x="1086" y="240"/>
                </a:cubicBezTo>
                <a:lnTo>
                  <a:pt x="3988" y="240"/>
                </a:lnTo>
                <a:cubicBezTo>
                  <a:pt x="4241" y="240"/>
                  <a:pt x="4448" y="446"/>
                  <a:pt x="4448" y="700"/>
                </a:cubicBezTo>
                <a:close/>
                <a:moveTo>
                  <a:pt x="4787" y="2000"/>
                </a:moveTo>
                <a:lnTo>
                  <a:pt x="4568" y="2000"/>
                </a:lnTo>
                <a:cubicBezTo>
                  <a:pt x="4501" y="2000"/>
                  <a:pt x="4448" y="2054"/>
                  <a:pt x="4448" y="2120"/>
                </a:cubicBezTo>
                <a:cubicBezTo>
                  <a:pt x="4448" y="2187"/>
                  <a:pt x="4501" y="2240"/>
                  <a:pt x="4568" y="2240"/>
                </a:cubicBezTo>
                <a:lnTo>
                  <a:pt x="4787" y="2240"/>
                </a:lnTo>
                <a:cubicBezTo>
                  <a:pt x="4842" y="2240"/>
                  <a:pt x="4887" y="2285"/>
                  <a:pt x="4887" y="2340"/>
                </a:cubicBezTo>
                <a:lnTo>
                  <a:pt x="4887" y="3718"/>
                </a:lnTo>
                <a:cubicBezTo>
                  <a:pt x="4887" y="3785"/>
                  <a:pt x="4941" y="3838"/>
                  <a:pt x="5007" y="3838"/>
                </a:cubicBezTo>
                <a:cubicBezTo>
                  <a:pt x="5073" y="3838"/>
                  <a:pt x="5127" y="3785"/>
                  <a:pt x="5127" y="3718"/>
                </a:cubicBezTo>
                <a:lnTo>
                  <a:pt x="5127" y="2340"/>
                </a:lnTo>
                <a:cubicBezTo>
                  <a:pt x="5127" y="2153"/>
                  <a:pt x="4975" y="2000"/>
                  <a:pt x="4787" y="2000"/>
                </a:cubicBezTo>
                <a:close/>
                <a:moveTo>
                  <a:pt x="4568" y="5139"/>
                </a:moveTo>
                <a:cubicBezTo>
                  <a:pt x="4501" y="5139"/>
                  <a:pt x="4448" y="5193"/>
                  <a:pt x="4448" y="5259"/>
                </a:cubicBezTo>
                <a:lnTo>
                  <a:pt x="4448" y="5281"/>
                </a:lnTo>
                <a:cubicBezTo>
                  <a:pt x="4448" y="5347"/>
                  <a:pt x="4501" y="5401"/>
                  <a:pt x="4568" y="5401"/>
                </a:cubicBezTo>
                <a:cubicBezTo>
                  <a:pt x="4634" y="5401"/>
                  <a:pt x="4688" y="5347"/>
                  <a:pt x="4688" y="5281"/>
                </a:cubicBezTo>
                <a:lnTo>
                  <a:pt x="4688" y="5259"/>
                </a:lnTo>
                <a:cubicBezTo>
                  <a:pt x="4688" y="5193"/>
                  <a:pt x="4634" y="5139"/>
                  <a:pt x="4568" y="5139"/>
                </a:cubicBezTo>
                <a:close/>
                <a:moveTo>
                  <a:pt x="4568" y="2439"/>
                </a:moveTo>
                <a:cubicBezTo>
                  <a:pt x="4501" y="2439"/>
                  <a:pt x="4448" y="2492"/>
                  <a:pt x="4448" y="2559"/>
                </a:cubicBezTo>
                <a:lnTo>
                  <a:pt x="4448" y="4854"/>
                </a:lnTo>
                <a:cubicBezTo>
                  <a:pt x="4448" y="4920"/>
                  <a:pt x="4501" y="4974"/>
                  <a:pt x="4568" y="4974"/>
                </a:cubicBezTo>
                <a:cubicBezTo>
                  <a:pt x="4634" y="4974"/>
                  <a:pt x="4688" y="4920"/>
                  <a:pt x="4688" y="4854"/>
                </a:cubicBezTo>
                <a:lnTo>
                  <a:pt x="4688" y="2559"/>
                </a:lnTo>
                <a:cubicBezTo>
                  <a:pt x="4688" y="2492"/>
                  <a:pt x="4634" y="2439"/>
                  <a:pt x="4568" y="2439"/>
                </a:cubicBezTo>
                <a:close/>
              </a:path>
            </a:pathLst>
          </a:custGeom>
          <a:solidFill>
            <a:schemeClr val="bg1">
              <a:lumMod val="85000"/>
            </a:schemeClr>
          </a:solidFill>
          <a:ln>
            <a:noFill/>
          </a:ln>
        </p:spPr>
        <p:txBody>
          <a:bodyPr/>
          <a:lstStyle/>
          <a:p>
            <a:endParaRPr lang="zh-CN" altLang="en-US">
              <a:cs typeface="+mn-ea"/>
              <a:sym typeface="+mn-lt"/>
            </a:endParaRPr>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reserve="1">
  <p:cSld name="Section Header">
    <p:spTree>
      <p:nvGrpSpPr>
        <p:cNvPr id="1" name=""/>
        <p:cNvGrpSpPr/>
        <p:nvPr/>
      </p:nvGrpSpPr>
      <p:grpSpPr>
        <a:xfrm>
          <a:off x="0" y="0"/>
          <a:ext cx="0" cy="0"/>
          <a:chOff x="0" y="0"/>
          <a:chExt cx="0" cy="0"/>
        </a:xfrm>
      </p:grpSpPr>
      <p:sp>
        <p:nvSpPr>
          <p:cNvPr id="5" name="标题 4" descr="70036708-bb44-461a-b06b-810d50af7002"/>
          <p:cNvSpPr>
            <a:spLocks noGrp="1"/>
          </p:cNvSpPr>
          <p:nvPr>
            <p:ph type="title" hasCustomPrompt="1"/>
          </p:nvPr>
        </p:nvSpPr>
        <p:spPr>
          <a:xfrm>
            <a:off x="5660571" y="2608206"/>
            <a:ext cx="5858327" cy="1194466"/>
          </a:xfrm>
          <a:prstGeom prst="rect">
            <a:avLst/>
          </a:prstGeom>
        </p:spPr>
        <p:txBody>
          <a:bodyPr>
            <a:normAutofit/>
          </a:bodyPr>
          <a:lstStyle>
            <a:lvl1pPr algn="l">
              <a:lnSpc>
                <a:spcPct val="100000"/>
              </a:lnSpc>
              <a:defRPr sz="3600"/>
            </a:lvl1pPr>
          </a:lstStyle>
          <a:p>
            <a:pPr lvl="0"/>
            <a:r>
              <a:rPr lang="zh-CN" altLang="en-US"/>
              <a:t>Click to add title</a:t>
            </a:r>
            <a:endParaRPr lang="en-US"/>
          </a:p>
        </p:txBody>
      </p:sp>
      <p:sp>
        <p:nvSpPr>
          <p:cNvPr id="25" name="文本占位符 24" descr="6ffe8f73-58e3-4410-9fc9-c577590f48bf"/>
          <p:cNvSpPr>
            <a:spLocks noGrp="1"/>
          </p:cNvSpPr>
          <p:nvPr>
            <p:ph type="body" sz="quarter" idx="1" hasCustomPrompt="1"/>
          </p:nvPr>
        </p:nvSpPr>
        <p:spPr>
          <a:xfrm>
            <a:off x="5660571" y="3814525"/>
            <a:ext cx="5858327" cy="1104991"/>
          </a:xfrm>
          <a:prstGeom prst="rect">
            <a:avLst/>
          </a:prstGeom>
        </p:spPr>
        <p:txBody>
          <a:bodyPr anchor="t">
            <a:normAutofit/>
          </a:bodyPr>
          <a:lstStyle>
            <a:lvl1pPr marL="0" indent="0" algn="l">
              <a:lnSpc>
                <a:spcPct val="120000"/>
              </a:lnSpc>
              <a:buFont typeface="+mj-lt"/>
              <a:buNone/>
              <a:defRPr sz="2000" b="0">
                <a:solidFill>
                  <a:schemeClr val="tx1"/>
                </a:solidFill>
                <a:latin typeface="+mn-lt"/>
              </a:defRPr>
            </a:lvl1pPr>
          </a:lstStyle>
          <a:p>
            <a:pPr lvl="0"/>
            <a:r>
              <a:rPr lang="zh-CN" altLang="en-US"/>
              <a:t>Click to add text</a:t>
            </a:r>
            <a:endParaRPr lang="en-US"/>
          </a:p>
        </p:txBody>
      </p:sp>
      <p:sp>
        <p:nvSpPr>
          <p:cNvPr id="4" name="日期占位符 3" descr="6d087d18-f71b-4e22-993e-6f5275c04737"/>
          <p:cNvSpPr>
            <a:spLocks noGrp="1"/>
          </p:cNvSpPr>
          <p:nvPr>
            <p:ph type="dt" sz="half" idx="10"/>
          </p:nvPr>
        </p:nvSpPr>
        <p:spPr/>
        <p:txBody>
          <a:bodyPr/>
          <a:lstStyle/>
          <a:p>
            <a:fld id="{2A27A813-B2FD-42E1-9222-83B574E99074}" type="datetime1">
              <a:rPr lang="zh-CN" altLang="en-US" smtClean="0"/>
              <a:t>2025/10/19</a:t>
            </a:fld>
            <a:endParaRPr lang="en-US" altLang="zh-CN"/>
          </a:p>
        </p:txBody>
      </p:sp>
      <p:sp>
        <p:nvSpPr>
          <p:cNvPr id="6" name="页脚占位符 5" descr="58f64742-d9f0-482f-84a9-5220481c8830"/>
          <p:cNvSpPr>
            <a:spLocks noGrp="1"/>
          </p:cNvSpPr>
          <p:nvPr>
            <p:ph type="ftr" sz="quarter" idx="11"/>
          </p:nvPr>
        </p:nvSpPr>
        <p:spPr/>
        <p:txBody>
          <a:bodyPr/>
          <a:lstStyle/>
          <a:p>
            <a:r>
              <a:rPr lang="af-ZA" altLang="zh-CN"/>
              <a:t>iSlide</a:t>
            </a:r>
            <a:endParaRPr lang="zh-CN" altLang="en-US"/>
          </a:p>
        </p:txBody>
      </p:sp>
      <p:sp>
        <p:nvSpPr>
          <p:cNvPr id="8" name="灯片编号占位符 7" descr="6b4ba242-21df-46a4-ab14-58327425517d"/>
          <p:cNvSpPr>
            <a:spLocks noGrp="1"/>
          </p:cNvSpPr>
          <p:nvPr>
            <p:ph type="sldNum" sz="quarter" idx="12"/>
          </p:nvPr>
        </p:nvSpPr>
        <p:spPr/>
        <p:txBody>
          <a:bodyPr/>
          <a:lstStyle/>
          <a:p>
            <a:fld id="{7F65B630-C7FF-41C0-9923-C5E5E29EED81}" type="slidenum">
              <a:rPr lang="en-US" altLang="zh-CN" smtClean="0"/>
              <a:t>‹#›</a:t>
            </a:fld>
            <a:endParaRPr lang="en-US" altLang="zh-CN"/>
          </a:p>
        </p:txBody>
      </p:sp>
      <p:grpSp>
        <p:nvGrpSpPr>
          <p:cNvPr id="3" name="组合 2" descr="efc18be9-bf98-4340-8ca0-d32f50bf21b1"/>
          <p:cNvGrpSpPr/>
          <p:nvPr/>
        </p:nvGrpSpPr>
        <p:grpSpPr>
          <a:xfrm>
            <a:off x="-1" y="0"/>
            <a:ext cx="12191999" cy="6858000"/>
            <a:chOff x="-1" y="0"/>
            <a:chExt cx="12191999" cy="6858000"/>
          </a:xfrm>
        </p:grpSpPr>
        <p:pic>
          <p:nvPicPr>
            <p:cNvPr id="2" name="图片 1" descr="ccb0dbcc-1c35-46ee-ad4f-c3cee03de6b4"/>
            <p:cNvPicPr>
              <a:picLocks noChangeAspect="1"/>
            </p:cNvPicPr>
            <p:nvPr/>
          </p:nvPicPr>
          <p:blipFill>
            <a:blip r:embed="rId2">
              <a:alphaModFix amt="90000"/>
              <a:extLst>
                <a:ext uri="{28A0092B-C50C-407E-A947-70E740481C1C}">
                  <a14:useLocalDpi xmlns:a14="http://schemas.microsoft.com/office/drawing/2010/main" val="0"/>
                </a:ext>
              </a:extLst>
            </a:blip>
            <a:stretch>
              <a:fillRect/>
            </a:stretch>
          </p:blipFill>
          <p:spPr>
            <a:xfrm flipH="1">
              <a:off x="9488187" y="1"/>
              <a:ext cx="2703811" cy="3149600"/>
            </a:xfrm>
            <a:prstGeom prst="rect">
              <a:avLst/>
            </a:prstGeom>
          </p:spPr>
        </p:pic>
        <p:pic>
          <p:nvPicPr>
            <p:cNvPr id="10" name="图片 9" descr="619cbff3-15f3-4e75-97cd-596dbb5d4f67"/>
            <p:cNvPicPr>
              <a:picLocks noChangeAspect="1"/>
            </p:cNvPicPr>
            <p:nvPr/>
          </p:nvPicPr>
          <p:blipFill>
            <a:blip r:embed="rId3">
              <a:alphaModFix amt="90000"/>
              <a:extLst>
                <a:ext uri="{BEBA8EAE-BF5A-486C-A8C5-ECC9F3942E4B}">
                  <a14:imgProps xmlns:a14="http://schemas.microsoft.com/office/drawing/2010/main">
                    <a14:imgLayer r:embed="rId4">
                      <a14:imgEffect>
                        <a14:sharpenSoften amount="15000"/>
                      </a14:imgEffect>
                      <a14:imgEffect>
                        <a14:brightnessContrast contrast="30000"/>
                      </a14:imgEffect>
                    </a14:imgLayer>
                  </a14:imgProps>
                </a:ext>
                <a:ext uri="{28A0092B-C50C-407E-A947-70E740481C1C}">
                  <a14:useLocalDpi xmlns:a14="http://schemas.microsoft.com/office/drawing/2010/main" val="0"/>
                </a:ext>
              </a:extLst>
            </a:blip>
            <a:srcRect l="49131" r="4456"/>
            <a:stretch>
              <a:fillRect/>
            </a:stretch>
          </p:blipFill>
          <p:spPr>
            <a:xfrm flipH="1">
              <a:off x="-1" y="0"/>
              <a:ext cx="5660572" cy="6858000"/>
            </a:xfrm>
            <a:prstGeom prst="rect">
              <a:avLst/>
            </a:prstGeom>
          </p:spPr>
        </p:pic>
      </p:gr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descr="535a26b2-0353-44c2-8937-b5cbb866b999"/>
          <p:cNvSpPr>
            <a:spLocks noGrp="1"/>
          </p:cNvSpPr>
          <p:nvPr>
            <p:ph type="title" hasCustomPrompt="1"/>
          </p:nvPr>
        </p:nvSpPr>
        <p:spPr/>
        <p:txBody>
          <a:bodyPr/>
          <a:lstStyle>
            <a:lvl1pPr>
              <a:defRPr/>
            </a:lvl1pPr>
          </a:lstStyle>
          <a:p>
            <a:pPr lvl="0"/>
            <a:r>
              <a:rPr lang="zh-CN" altLang="en-US"/>
              <a:t>Click to add title</a:t>
            </a:r>
            <a:endParaRPr lang="en-US"/>
          </a:p>
        </p:txBody>
      </p:sp>
      <p:sp>
        <p:nvSpPr>
          <p:cNvPr id="3" name="日期占位符 2" descr="898042e7-f378-4295-b58a-eaa614a688f5"/>
          <p:cNvSpPr>
            <a:spLocks noGrp="1"/>
          </p:cNvSpPr>
          <p:nvPr>
            <p:ph type="dt" sz="half" idx="10"/>
          </p:nvPr>
        </p:nvSpPr>
        <p:spPr/>
        <p:txBody>
          <a:bodyPr/>
          <a:lstStyle/>
          <a:p>
            <a:endParaRPr lang="en-US"/>
          </a:p>
        </p:txBody>
      </p:sp>
      <p:sp>
        <p:nvSpPr>
          <p:cNvPr id="4" name="页脚占位符 3" descr="d09baf3b-c716-4361-8fe8-40e7b2000dd6"/>
          <p:cNvSpPr>
            <a:spLocks noGrp="1"/>
          </p:cNvSpPr>
          <p:nvPr>
            <p:ph type="ftr" sz="quarter" idx="11"/>
          </p:nvPr>
        </p:nvSpPr>
        <p:spPr/>
        <p:txBody>
          <a:bodyPr/>
          <a:lstStyle/>
          <a:p>
            <a:endParaRPr lang="en-US"/>
          </a:p>
        </p:txBody>
      </p:sp>
      <p:sp>
        <p:nvSpPr>
          <p:cNvPr id="5" name="灯片编号占位符 4" descr="893af157-ce9e-4976-8c43-5b2e51ec4744"/>
          <p:cNvSpPr>
            <a:spLocks noGrp="1"/>
          </p:cNvSpPr>
          <p:nvPr>
            <p:ph type="sldNum" sz="quarter" idx="12"/>
          </p:nvPr>
        </p:nvSpPr>
        <p:spPr/>
        <p:txBody>
          <a:bodyPr/>
          <a:lstStyle/>
          <a:p>
            <a:fld id="{C8BB1146-E542-4D4E-B8E9-6919A11DDD48}" type="slidenum">
              <a:rPr lang="en-US" smtClean="0"/>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5" name="图片 4" descr="11e54427-1a3c-452e-a5f9-1bd44ccca16c"/>
          <p:cNvPicPr>
            <a:picLocks noChangeAspect="1"/>
          </p:cNvPicPr>
          <p:nvPr/>
        </p:nvPicPr>
        <p:blipFill>
          <a:blip r:embed="rId2">
            <a:extLst>
              <a:ext uri="{28A0092B-C50C-407E-A947-70E740481C1C}">
                <a14:useLocalDpi xmlns:a14="http://schemas.microsoft.com/office/drawing/2010/main" val="0"/>
              </a:ext>
            </a:extLst>
          </a:blip>
          <a:srcRect r="11032"/>
          <a:stretch>
            <a:fillRect/>
          </a:stretch>
        </p:blipFill>
        <p:spPr>
          <a:xfrm>
            <a:off x="0" y="6136"/>
            <a:ext cx="12192000" cy="6851864"/>
          </a:xfrm>
          <a:prstGeom prst="rect">
            <a:avLst/>
          </a:prstGeom>
        </p:spPr>
      </p:pic>
      <p:sp>
        <p:nvSpPr>
          <p:cNvPr id="2" name="日期占位符 1" descr="9f2844a6-743b-48c3-8cfe-a89f1e01deb2"/>
          <p:cNvSpPr>
            <a:spLocks noGrp="1"/>
          </p:cNvSpPr>
          <p:nvPr>
            <p:ph type="dt" sz="half" idx="10"/>
          </p:nvPr>
        </p:nvSpPr>
        <p:spPr/>
        <p:txBody>
          <a:bodyPr/>
          <a:lstStyle/>
          <a:p>
            <a:endParaRPr lang="en-US"/>
          </a:p>
        </p:txBody>
      </p:sp>
      <p:sp>
        <p:nvSpPr>
          <p:cNvPr id="3" name="页脚占位符 2" descr="b12e2af6-7c06-404d-902f-e49d33216dc4"/>
          <p:cNvSpPr>
            <a:spLocks noGrp="1"/>
          </p:cNvSpPr>
          <p:nvPr>
            <p:ph type="ftr" sz="quarter" idx="11"/>
          </p:nvPr>
        </p:nvSpPr>
        <p:spPr/>
        <p:txBody>
          <a:bodyPr/>
          <a:lstStyle/>
          <a:p>
            <a:endParaRPr lang="en-US"/>
          </a:p>
        </p:txBody>
      </p:sp>
      <p:sp>
        <p:nvSpPr>
          <p:cNvPr id="4" name="灯片编号占位符 3" descr="9b043fcf-e0fb-4588-9602-fd84dc6c1d3e"/>
          <p:cNvSpPr>
            <a:spLocks noGrp="1"/>
          </p:cNvSpPr>
          <p:nvPr>
            <p:ph type="sldNum" sz="quarter" idx="12"/>
          </p:nvPr>
        </p:nvSpPr>
        <p:spPr/>
        <p:txBody>
          <a:bodyPr/>
          <a:lstStyle/>
          <a:p>
            <a:fld id="{C8BB1146-E542-4D4E-B8E9-6919A11DDD48}" type="slidenum">
              <a:rPr lang="en-US" smtClean="0"/>
              <a:t>‹#›</a:t>
            </a:fld>
            <a:endParaRPr lang="en-US"/>
          </a:p>
        </p:txBody>
      </p:sp>
      <p:grpSp>
        <p:nvGrpSpPr>
          <p:cNvPr id="10" name="组合 9" descr="f5f84e33-0a09-4f76-86b0-ffd41853a690"/>
          <p:cNvGrpSpPr/>
          <p:nvPr/>
        </p:nvGrpSpPr>
        <p:grpSpPr>
          <a:xfrm>
            <a:off x="0" y="1"/>
            <a:ext cx="12191997" cy="6857999"/>
            <a:chOff x="0" y="1"/>
            <a:chExt cx="12191997" cy="6857999"/>
          </a:xfrm>
        </p:grpSpPr>
        <p:pic>
          <p:nvPicPr>
            <p:cNvPr id="6" name="图片 5" descr="8d7edd92-3d78-4d3c-aa76-88914714711f"/>
            <p:cNvPicPr>
              <a:picLocks noChangeAspect="1"/>
            </p:cNvPicPr>
            <p:nvPr/>
          </p:nvPicPr>
          <p:blipFill>
            <a:blip r:embed="rId3">
              <a:alphaModFix amt="90000"/>
              <a:extLst>
                <a:ext uri="{28A0092B-C50C-407E-A947-70E740481C1C}">
                  <a14:useLocalDpi xmlns:a14="http://schemas.microsoft.com/office/drawing/2010/main" val="0"/>
                </a:ext>
              </a:extLst>
            </a:blip>
            <a:stretch>
              <a:fillRect/>
            </a:stretch>
          </p:blipFill>
          <p:spPr>
            <a:xfrm flipH="1">
              <a:off x="9763124" y="1"/>
              <a:ext cx="2428873" cy="2829332"/>
            </a:xfrm>
            <a:prstGeom prst="rect">
              <a:avLst/>
            </a:prstGeom>
          </p:spPr>
        </p:pic>
        <p:pic>
          <p:nvPicPr>
            <p:cNvPr id="9" name="图片 8" descr="1df37d8e-45da-4dbf-9869-9ced71d1f8ec"/>
            <p:cNvPicPr>
              <a:picLocks noChangeAspect="1"/>
            </p:cNvPicPr>
            <p:nvPr/>
          </p:nvPicPr>
          <p:blipFill>
            <a:blip r:embed="rId4">
              <a:extLst>
                <a:ext uri="{28A0092B-C50C-407E-A947-70E740481C1C}">
                  <a14:useLocalDpi xmlns:a14="http://schemas.microsoft.com/office/drawing/2010/main" val="0"/>
                </a:ext>
              </a:extLst>
            </a:blip>
            <a:srcRect r="32028" b="191"/>
            <a:stretch>
              <a:fillRect/>
            </a:stretch>
          </p:blipFill>
          <p:spPr>
            <a:xfrm flipH="1">
              <a:off x="0" y="4152900"/>
              <a:ext cx="3327320" cy="2705100"/>
            </a:xfrm>
            <a:custGeom>
              <a:avLst/>
              <a:gdLst>
                <a:gd name="connsiteX0" fmla="*/ 3327320 w 3327320"/>
                <a:gd name="connsiteY0" fmla="*/ 0 h 3213100"/>
                <a:gd name="connsiteX1" fmla="*/ 0 w 3327320"/>
                <a:gd name="connsiteY1" fmla="*/ 0 h 3213100"/>
                <a:gd name="connsiteX2" fmla="*/ 0 w 3327320"/>
                <a:gd name="connsiteY2" fmla="*/ 3213100 h 3213100"/>
                <a:gd name="connsiteX3" fmla="*/ 3327320 w 3327320"/>
                <a:gd name="connsiteY3" fmla="*/ 3213100 h 3213100"/>
              </a:gdLst>
              <a:ahLst/>
              <a:cxnLst>
                <a:cxn ang="0">
                  <a:pos x="connsiteX0" y="connsiteY0"/>
                </a:cxn>
                <a:cxn ang="0">
                  <a:pos x="connsiteX1" y="connsiteY1"/>
                </a:cxn>
                <a:cxn ang="0">
                  <a:pos x="connsiteX2" y="connsiteY2"/>
                </a:cxn>
                <a:cxn ang="0">
                  <a:pos x="connsiteX3" y="connsiteY3"/>
                </a:cxn>
              </a:cxnLst>
              <a:rect l="l" t="t" r="r" b="b"/>
              <a:pathLst>
                <a:path w="3327320" h="3213100">
                  <a:moveTo>
                    <a:pt x="3327320" y="0"/>
                  </a:moveTo>
                  <a:lnTo>
                    <a:pt x="0" y="0"/>
                  </a:lnTo>
                  <a:lnTo>
                    <a:pt x="0" y="3213100"/>
                  </a:lnTo>
                  <a:lnTo>
                    <a:pt x="3327320" y="3213100"/>
                  </a:lnTo>
                  <a:close/>
                </a:path>
              </a:pathLst>
            </a:custGeom>
          </p:spPr>
        </p:pic>
      </p:gr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losing" preserve="1">
  <p:cSld name="Closing">
    <p:spTree>
      <p:nvGrpSpPr>
        <p:cNvPr id="1" name=""/>
        <p:cNvGrpSpPr/>
        <p:nvPr/>
      </p:nvGrpSpPr>
      <p:grpSpPr>
        <a:xfrm>
          <a:off x="0" y="0"/>
          <a:ext cx="0" cy="0"/>
          <a:chOff x="0" y="0"/>
          <a:chExt cx="0" cy="0"/>
        </a:xfrm>
      </p:grpSpPr>
      <p:sp>
        <p:nvSpPr>
          <p:cNvPr id="5" name="标题 4" descr="39483274-f0cc-434a-8e0e-bd0021a98812"/>
          <p:cNvSpPr>
            <a:spLocks noGrp="1"/>
          </p:cNvSpPr>
          <p:nvPr>
            <p:ph type="title" hasCustomPrompt="1"/>
          </p:nvPr>
        </p:nvSpPr>
        <p:spPr>
          <a:xfrm>
            <a:off x="5880100" y="1130300"/>
            <a:ext cx="5273675" cy="2306019"/>
          </a:xfrm>
          <a:prstGeom prst="rect">
            <a:avLst/>
          </a:prstGeom>
        </p:spPr>
        <p:txBody>
          <a:bodyPr wrap="square" anchor="b">
            <a:normAutofit/>
          </a:bodyPr>
          <a:lstStyle>
            <a:lvl1pPr algn="r">
              <a:lnSpc>
                <a:spcPct val="100000"/>
              </a:lnSpc>
              <a:defRPr sz="6000">
                <a:ln w="19050">
                  <a:noFill/>
                </a:ln>
                <a:solidFill>
                  <a:schemeClr val="tx1"/>
                </a:solidFill>
              </a:defRPr>
            </a:lvl1pPr>
          </a:lstStyle>
          <a:p>
            <a:pPr lvl="0"/>
            <a:r>
              <a:rPr lang="zh-CN" altLang="en-US"/>
              <a:t>Click to add title</a:t>
            </a:r>
            <a:endParaRPr lang="en-US"/>
          </a:p>
        </p:txBody>
      </p:sp>
      <p:sp>
        <p:nvSpPr>
          <p:cNvPr id="4" name="文本占位符 3" descr="62be053c-73aa-4302-b64f-e38a91e6d52b"/>
          <p:cNvSpPr>
            <a:spLocks noGrp="1"/>
          </p:cNvSpPr>
          <p:nvPr>
            <p:ph type="body" sz="quarter" idx="13" hasCustomPrompt="1"/>
          </p:nvPr>
        </p:nvSpPr>
        <p:spPr>
          <a:xfrm>
            <a:off x="7286626" y="5580102"/>
            <a:ext cx="3867150" cy="276999"/>
          </a:xfrm>
          <a:prstGeom prst="rect">
            <a:avLst/>
          </a:prstGeom>
        </p:spPr>
        <p:txBody>
          <a:bodyPr wrap="square" lIns="90000">
            <a:normAutofit/>
          </a:bodyPr>
          <a:lstStyle>
            <a:lvl1pPr marL="0" indent="0" algn="r">
              <a:lnSpc>
                <a:spcPct val="100000"/>
              </a:lnSpc>
              <a:buNone/>
              <a:defRPr sz="1200"/>
            </a:lvl1pPr>
          </a:lstStyle>
          <a:p>
            <a:pPr lvl="0"/>
            <a:r>
              <a:rPr lang="zh-CN" altLang="en-US"/>
              <a:t>Presenter name</a:t>
            </a:r>
            <a:endParaRPr lang="en-US"/>
          </a:p>
        </p:txBody>
      </p:sp>
      <p:sp>
        <p:nvSpPr>
          <p:cNvPr id="7" name="文本占位符 6" descr="38f18ba9-4197-4a26-a69e-a0ab78856735"/>
          <p:cNvSpPr>
            <a:spLocks noGrp="1"/>
          </p:cNvSpPr>
          <p:nvPr>
            <p:ph type="body" sz="quarter" idx="14" hasCustomPrompt="1"/>
          </p:nvPr>
        </p:nvSpPr>
        <p:spPr>
          <a:xfrm>
            <a:off x="7286626" y="5857101"/>
            <a:ext cx="3867149" cy="276999"/>
          </a:xfrm>
          <a:prstGeom prst="rect">
            <a:avLst/>
          </a:prstGeom>
        </p:spPr>
        <p:txBody>
          <a:bodyPr wrap="none">
            <a:normAutofit/>
          </a:bodyPr>
          <a:lstStyle>
            <a:lvl1pPr marL="0" indent="0" algn="r">
              <a:lnSpc>
                <a:spcPct val="100000"/>
              </a:lnSpc>
              <a:buNone/>
              <a:defRPr sz="1200"/>
            </a:lvl1pPr>
          </a:lstStyle>
          <a:p>
            <a:pPr lvl="0"/>
            <a:endParaRPr lang="en-US"/>
          </a:p>
        </p:txBody>
      </p:sp>
      <p:grpSp>
        <p:nvGrpSpPr>
          <p:cNvPr id="2" name="组合 1" descr="9f2548df-825b-4311-8eae-03d6b7991222"/>
          <p:cNvGrpSpPr/>
          <p:nvPr/>
        </p:nvGrpSpPr>
        <p:grpSpPr>
          <a:xfrm>
            <a:off x="0" y="1239793"/>
            <a:ext cx="7633607" cy="5640218"/>
            <a:chOff x="0" y="1239793"/>
            <a:chExt cx="7633607" cy="5640218"/>
          </a:xfrm>
        </p:grpSpPr>
        <p:pic>
          <p:nvPicPr>
            <p:cNvPr id="6" name="图片 5" descr="23bb32c7-2f5d-4d78-b84c-34a08fd91033"/>
            <p:cNvPicPr>
              <a:picLocks noChangeAspect="1"/>
            </p:cNvPicPr>
            <p:nvPr/>
          </p:nvPicPr>
          <p:blipFill>
            <a:blip r:embed="rId2">
              <a:alphaModFix amt="95000"/>
              <a:extLst>
                <a:ext uri="{BEBA8EAE-BF5A-486C-A8C5-ECC9F3942E4B}">
                  <a14:imgProps xmlns:a14="http://schemas.microsoft.com/office/drawing/2010/main">
                    <a14:imgLayer r:embed="rId3">
                      <a14:imgEffect>
                        <a14:sharpenSoften amount="5000"/>
                      </a14:imgEffect>
                    </a14:imgLayer>
                  </a14:imgProps>
                </a:ext>
                <a:ext uri="{28A0092B-C50C-407E-A947-70E740481C1C}">
                  <a14:useLocalDpi xmlns:a14="http://schemas.microsoft.com/office/drawing/2010/main" val="0"/>
                </a:ext>
              </a:extLst>
            </a:blip>
            <a:srcRect b="7052"/>
            <a:stretch>
              <a:fillRect/>
            </a:stretch>
          </p:blipFill>
          <p:spPr>
            <a:xfrm flipH="1">
              <a:off x="0" y="1239793"/>
              <a:ext cx="6429829" cy="5640218"/>
            </a:xfrm>
            <a:prstGeom prst="rect">
              <a:avLst/>
            </a:prstGeom>
          </p:spPr>
        </p:pic>
        <p:pic>
          <p:nvPicPr>
            <p:cNvPr id="8" name="图片 7" descr="87a99902-1aa0-4305-89b9-6a958b07a5c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3766457" y="4308514"/>
              <a:ext cx="3867150" cy="2543175"/>
            </a:xfrm>
            <a:prstGeom prst="rect">
              <a:avLst/>
            </a:prstGeom>
          </p:spPr>
        </p:pic>
      </p:gr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p:nvPicPr>
        <p:blipFill>
          <a:blip r:embed="rId9">
            <a:extLst>
              <a:ext uri="{28A0092B-C50C-407E-A947-70E740481C1C}">
                <a14:useLocalDpi xmlns:a14="http://schemas.microsoft.com/office/drawing/2010/main" val="0"/>
              </a:ext>
            </a:extLst>
          </a:blip>
          <a:srcRect r="11032"/>
          <a:stretch>
            <a:fillRect/>
          </a:stretch>
        </p:blipFill>
        <p:spPr>
          <a:xfrm>
            <a:off x="0" y="6136"/>
            <a:ext cx="12192000" cy="6851864"/>
          </a:xfrm>
          <a:prstGeom prst="rect">
            <a:avLst/>
          </a:prstGeom>
        </p:spPr>
      </p:pic>
      <p:sp>
        <p:nvSpPr>
          <p:cNvPr id="2" name="标题占位符 1"/>
          <p:cNvSpPr>
            <a:spLocks noGrp="1"/>
          </p:cNvSpPr>
          <p:nvPr>
            <p:ph type="title"/>
          </p:nvPr>
        </p:nvSpPr>
        <p:spPr>
          <a:xfrm>
            <a:off x="660400" y="128587"/>
            <a:ext cx="10858500" cy="900112"/>
          </a:xfrm>
          <a:prstGeom prst="rect">
            <a:avLst/>
          </a:prstGeom>
        </p:spPr>
        <p:txBody>
          <a:bodyPr vert="horz" lIns="91440" tIns="45720" rIns="91440" bIns="45720" rtlCol="0" anchor="b">
            <a:normAutofit/>
          </a:bodyPr>
          <a:lstStyle/>
          <a:p>
            <a:pPr lvl="0"/>
            <a:r>
              <a:rPr lang="zh-CN" altLang="en-US"/>
              <a:t>Click to add title</a:t>
            </a:r>
            <a:endParaRPr lang="en-US"/>
          </a:p>
        </p:txBody>
      </p:sp>
      <p:sp>
        <p:nvSpPr>
          <p:cNvPr id="3" name="文本占位符 2"/>
          <p:cNvSpPr>
            <a:spLocks noGrp="1"/>
          </p:cNvSpPr>
          <p:nvPr>
            <p:ph type="body" idx="1"/>
          </p:nvPr>
        </p:nvSpPr>
        <p:spPr>
          <a:xfrm>
            <a:off x="660400" y="1130300"/>
            <a:ext cx="10858500" cy="5003800"/>
          </a:xfrm>
          <a:prstGeom prst="rect">
            <a:avLst/>
          </a:prstGeom>
        </p:spPr>
        <p:txBody>
          <a:bodyPr vert="horz" lIns="91440" tIns="45720" rIns="91440" bIns="45720" rtlCol="0">
            <a:normAutofit/>
          </a:bodyPr>
          <a:lstStyle/>
          <a:p>
            <a:pPr lvl="0"/>
            <a:r>
              <a:rPr lang="zh-CN" altLang="en-US"/>
              <a:t>Click to add text</a:t>
            </a:r>
            <a:endParaRPr lang="en-US"/>
          </a:p>
          <a:p>
            <a:pPr lvl="1"/>
            <a:r>
              <a:rPr lang="zh-CN" altLang="en-US"/>
              <a:t>Second level</a:t>
            </a:r>
            <a:endParaRPr lang="en-US"/>
          </a:p>
          <a:p>
            <a:pPr lvl="2"/>
            <a:r>
              <a:rPr lang="zh-CN" altLang="en-US"/>
              <a:t>Third level</a:t>
            </a:r>
            <a:endParaRPr lang="en-US"/>
          </a:p>
          <a:p>
            <a:pPr lvl="3"/>
            <a:r>
              <a:rPr lang="zh-CN" altLang="en-US"/>
              <a:t>Fourth level</a:t>
            </a:r>
            <a:endParaRPr lang="en-US"/>
          </a:p>
          <a:p>
            <a:pPr lvl="4"/>
            <a:r>
              <a:rPr lang="zh-CN" altLang="en-US"/>
              <a:t>Fifth level</a:t>
            </a:r>
            <a:endParaRPr lang="en-US"/>
          </a:p>
        </p:txBody>
      </p:sp>
      <p:sp>
        <p:nvSpPr>
          <p:cNvPr id="4" name="日期占位符 3"/>
          <p:cNvSpPr>
            <a:spLocks noGrp="1"/>
          </p:cNvSpPr>
          <p:nvPr>
            <p:ph type="dt" sz="half" idx="2"/>
          </p:nvPr>
        </p:nvSpPr>
        <p:spPr>
          <a:xfrm>
            <a:off x="4718050" y="6409690"/>
            <a:ext cx="2743200" cy="274320"/>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5" name="页脚占位符 4"/>
          <p:cNvSpPr>
            <a:spLocks noGrp="1"/>
          </p:cNvSpPr>
          <p:nvPr>
            <p:ph type="ftr" sz="quarter" idx="3"/>
          </p:nvPr>
        </p:nvSpPr>
        <p:spPr>
          <a:xfrm>
            <a:off x="660399" y="6409690"/>
            <a:ext cx="3657600" cy="27432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灯片编号占位符 5"/>
          <p:cNvSpPr>
            <a:spLocks noGrp="1"/>
          </p:cNvSpPr>
          <p:nvPr>
            <p:ph type="sldNum" sz="quarter" idx="4"/>
          </p:nvPr>
        </p:nvSpPr>
        <p:spPr>
          <a:xfrm>
            <a:off x="7861300" y="6409690"/>
            <a:ext cx="3657600" cy="274320"/>
          </a:xfrm>
          <a:prstGeom prst="rect">
            <a:avLst/>
          </a:prstGeom>
        </p:spPr>
        <p:txBody>
          <a:bodyPr vert="horz" lIns="91440" tIns="45720" rIns="91440" bIns="45720" rtlCol="0" anchor="ctr"/>
          <a:lstStyle>
            <a:lvl1pPr algn="r">
              <a:defRPr sz="1000">
                <a:solidFill>
                  <a:schemeClr val="tx1">
                    <a:tint val="75000"/>
                  </a:schemeClr>
                </a:solidFill>
              </a:defRPr>
            </a:lvl1pPr>
          </a:lstStyle>
          <a:p>
            <a:fld id="{C8BB1146-E542-4D4E-B8E9-6919A11DDD48}"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1" r:id="rId4"/>
    <p:sldLayoutId id="2147483654" r:id="rId5"/>
    <p:sldLayoutId id="2147483655" r:id="rId6"/>
    <p:sldLayoutId id="2147483657" r:id="rId7"/>
  </p:sldLayoutIdLst>
  <p:transition/>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descr="92ab64b7-63e7-416f-b48d-169702d395b4"/>
          <p:cNvSpPr>
            <a:spLocks noGrp="1"/>
          </p:cNvSpPr>
          <p:nvPr>
            <p:ph type="ctrTitle" hasCustomPrompt="1"/>
          </p:nvPr>
        </p:nvSpPr>
        <p:spPr>
          <a:xfrm>
            <a:off x="838200" y="1340819"/>
            <a:ext cx="6029960" cy="2095500"/>
          </a:xfrm>
        </p:spPr>
        <p:txBody>
          <a:bodyPr anchorCtr="0">
            <a:normAutofit fontScale="90000"/>
          </a:bodyPr>
          <a:lstStyle/>
          <a:p>
            <a:pPr algn="l">
              <a:lnSpc>
                <a:spcPct val="100000"/>
              </a:lnSpc>
              <a:spcBef>
                <a:spcPct val="0"/>
              </a:spcBef>
            </a:pPr>
            <a:r>
              <a:rPr lang="en-US" sz="5379" b="1" i="0" u="none" dirty="0" err="1">
                <a:solidFill>
                  <a:srgbClr val="2F2F2F"/>
                </a:solidFill>
                <a:ea typeface="微软雅黑"/>
              </a:rPr>
              <a:t>纪念杨振宁先生</a:t>
            </a:r>
            <a:br>
              <a:rPr lang="en-US" sz="5379" b="1" i="0" u="none" dirty="0">
                <a:solidFill>
                  <a:srgbClr val="2F2F2F"/>
                </a:solidFill>
                <a:ea typeface="微软雅黑"/>
              </a:rPr>
            </a:br>
            <a:r>
              <a:rPr lang="en-US" sz="5379" b="1" i="0" u="none" dirty="0" err="1">
                <a:solidFill>
                  <a:srgbClr val="2F2F2F"/>
                </a:solidFill>
                <a:ea typeface="微软雅黑"/>
              </a:rPr>
              <a:t>暨科学家精神学习会</a:t>
            </a:r>
            <a:endParaRPr lang="en-US" sz="5379" b="1" i="0" u="none" dirty="0">
              <a:solidFill>
                <a:srgbClr val="2F2F2F"/>
              </a:solidFill>
              <a:ea typeface="微软雅黑"/>
            </a:endParaRPr>
          </a:p>
        </p:txBody>
      </p:sp>
      <p:sp>
        <p:nvSpPr>
          <p:cNvPr id="9" name="副标题 8" descr="430d858b-0dda-4f67-b0b7-00bf1fb3f205"/>
          <p:cNvSpPr>
            <a:spLocks noGrp="1"/>
          </p:cNvSpPr>
          <p:nvPr>
            <p:ph type="subTitle" sz="quarter" idx="1" hasCustomPrompt="1"/>
          </p:nvPr>
        </p:nvSpPr>
        <p:spPr/>
        <p:txBody>
          <a:bodyPr anchorCtr="0"/>
          <a:lstStyle/>
          <a:p>
            <a:pPr algn="l">
              <a:lnSpc>
                <a:spcPct val="100000"/>
              </a:lnSpc>
              <a:spcBef>
                <a:spcPts val="1000"/>
              </a:spcBef>
            </a:pPr>
            <a:r>
              <a:rPr lang="en-US" sz="2000" b="0" i="0" u="none" dirty="0" err="1">
                <a:solidFill>
                  <a:srgbClr val="2F2F2F"/>
                </a:solidFill>
                <a:ea typeface="微软雅黑"/>
              </a:rPr>
              <a:t>缅怀科学巨擘，传承精神力量</a:t>
            </a:r>
            <a:endParaRPr lang="en-US" sz="2000" b="0" i="0" u="none" dirty="0">
              <a:solidFill>
                <a:srgbClr val="2F2F2F"/>
              </a:solidFill>
              <a:ea typeface="微软雅黑"/>
            </a:endParaRPr>
          </a:p>
        </p:txBody>
      </p:sp>
      <p:sp>
        <p:nvSpPr>
          <p:cNvPr id="7" name="文本占位符 6" descr="5365a2da-e104-4e5a-9fa9-43d2c52a0e4f"/>
          <p:cNvSpPr>
            <a:spLocks noGrp="1"/>
          </p:cNvSpPr>
          <p:nvPr>
            <p:ph type="body" sz="quarter" idx="14" hasCustomPrompt="1"/>
          </p:nvPr>
        </p:nvSpPr>
        <p:spPr>
          <a:xfrm>
            <a:off x="892336" y="4143726"/>
            <a:ext cx="1139664" cy="386219"/>
          </a:xfrm>
        </p:spPr>
        <p:txBody>
          <a:bodyPr anchorCtr="0">
            <a:normAutofit/>
          </a:bodyPr>
          <a:lstStyle/>
          <a:p>
            <a:pPr algn="l">
              <a:lnSpc>
                <a:spcPct val="100000"/>
              </a:lnSpc>
              <a:spcBef>
                <a:spcPts val="1000"/>
              </a:spcBef>
            </a:pPr>
            <a:r>
              <a:rPr lang="en-US" sz="1400" dirty="0">
                <a:latin typeface="微软雅黑"/>
              </a:rPr>
              <a:t>2025.10.20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descr="70036708-bb44-461a-b06b-810d50af7002"/>
          <p:cNvSpPr>
            <a:spLocks noGrp="1"/>
          </p:cNvSpPr>
          <p:nvPr>
            <p:ph type="title" hasCustomPrompt="1"/>
          </p:nvPr>
        </p:nvSpPr>
        <p:spPr/>
        <p:txBody>
          <a:bodyPr anchorCtr="0"/>
          <a:lstStyle/>
          <a:p>
            <a:pPr algn="l">
              <a:lnSpc>
                <a:spcPct val="100000"/>
              </a:lnSpc>
              <a:spcBef>
                <a:spcPct val="0"/>
              </a:spcBef>
            </a:pPr>
            <a:r>
              <a:rPr lang="en-US" sz="3600" b="1" i="0" u="none">
                <a:solidFill>
                  <a:srgbClr val="2F2F2F"/>
                </a:solidFill>
                <a:ea typeface="微软雅黑"/>
              </a:rPr>
              <a:t>科学家精神体现</a:t>
            </a:r>
          </a:p>
        </p:txBody>
      </p:sp>
      <p:sp>
        <p:nvSpPr>
          <p:cNvPr id="25" name="文本占位符 24" descr="6ffe8f73-58e3-4410-9fc9-c577590f48bf"/>
          <p:cNvSpPr>
            <a:spLocks noGrp="1"/>
          </p:cNvSpPr>
          <p:nvPr>
            <p:ph type="body" sz="quarter" idx="1" hasCustomPrompt="1"/>
          </p:nvPr>
        </p:nvSpPr>
        <p:spPr/>
        <p:txBody>
          <a:bodyPr anchorCtr="0"/>
          <a:lstStyle/>
          <a:p>
            <a:pPr algn="l">
              <a:lnSpc>
                <a:spcPct val="120000"/>
              </a:lnSpc>
              <a:spcBef>
                <a:spcPts val="1000"/>
              </a:spcBef>
            </a:pPr>
            <a:r>
              <a:rPr lang="en-US" sz="2000" b="0" i="0" u="none">
                <a:solidFill>
                  <a:srgbClr val="2F2F2F"/>
                </a:solidFill>
                <a:ea typeface="微软雅黑"/>
              </a:rPr>
              <a:t>感悟杨振宁先生身上闪耀的科学家精神</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535a26b2-0353-44c2-8937-b5cbb866b999"/>
          <p:cNvSpPr>
            <a:spLocks noGrp="1"/>
          </p:cNvSpPr>
          <p:nvPr>
            <p:ph type="title" hasCustomPrompt="1"/>
          </p:nvPr>
        </p:nvSpPr>
        <p:spPr/>
        <p:txBody>
          <a:bodyPr anchorCtr="0"/>
          <a:lstStyle/>
          <a:p>
            <a:pPr algn="l">
              <a:lnSpc>
                <a:spcPct val="100000"/>
              </a:lnSpc>
              <a:spcBef>
                <a:spcPct val="0"/>
              </a:spcBef>
            </a:pPr>
            <a:r>
              <a:rPr lang="en-US" sz="2800" b="1" i="0" u="none">
                <a:solidFill>
                  <a:srgbClr val="2F2F2F"/>
                </a:solidFill>
                <a:ea typeface="微软雅黑"/>
              </a:rPr>
              <a:t>科学理性之光</a:t>
            </a:r>
          </a:p>
        </p:txBody>
      </p:sp>
      <p:grpSp>
        <p:nvGrpSpPr>
          <p:cNvPr id="50" name="9920bcc5-e614-4ef7-a5c2-23b65553ffed.source.3.zh-Hans.pptx" descr="14a5f12d-dd6b-4390-a87b-8717a56fac40">
            <a:extLst>
              <a:ext uri="{FF2B5EF4-FFF2-40B4-BE49-F238E27FC236}">
                <a16:creationId xmlns:a16="http://schemas.microsoft.com/office/drawing/2014/main" id="{9317DDA1-086D-701B-B3DE-2E89E0DC70A8}"/>
              </a:ext>
            </a:extLst>
          </p:cNvPr>
          <p:cNvGrpSpPr/>
          <p:nvPr/>
        </p:nvGrpSpPr>
        <p:grpSpPr>
          <a:xfrm>
            <a:off x="-1903" y="0"/>
            <a:ext cx="12193902" cy="6858001"/>
            <a:chOff x="-1903" y="0"/>
            <a:chExt cx="12193902" cy="6858001"/>
          </a:xfrm>
        </p:grpSpPr>
        <p:sp>
          <p:nvSpPr>
            <p:cNvPr id="39" name="任意多边形 38" descr="28c4838c-64c8-4c53-9116-d2b372bddee2">
              <a:extLst>
                <a:ext uri="{FF2B5EF4-FFF2-40B4-BE49-F238E27FC236}">
                  <a16:creationId xmlns:a16="http://schemas.microsoft.com/office/drawing/2014/main" id="{B077E34B-AC3B-9E18-A15D-A773D8639F55}"/>
                </a:ext>
              </a:extLst>
            </p:cNvPr>
            <p:cNvSpPr/>
            <p:nvPr/>
          </p:nvSpPr>
          <p:spPr>
            <a:xfrm rot="10800000">
              <a:off x="9681028" y="0"/>
              <a:ext cx="2510971" cy="2516444"/>
            </a:xfrm>
            <a:custGeom>
              <a:avLst/>
              <a:gdLst>
                <a:gd name="connsiteX0" fmla="*/ 0 w 1892542"/>
                <a:gd name="connsiteY0" fmla="*/ 0 h 1896667"/>
                <a:gd name="connsiteX1" fmla="*/ 1816080 w 1892542"/>
                <a:gd name="connsiteY1" fmla="*/ 0 h 1896667"/>
                <a:gd name="connsiteX2" fmla="*/ 1892542 w 1892542"/>
                <a:gd name="connsiteY2" fmla="*/ 76462 h 1896667"/>
                <a:gd name="connsiteX3" fmla="*/ 1892542 w 1892542"/>
                <a:gd name="connsiteY3" fmla="*/ 1896667 h 1896667"/>
                <a:gd name="connsiteX4" fmla="*/ 0 w 1892542"/>
                <a:gd name="connsiteY4" fmla="*/ 1896667 h 189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542" h="1896667">
                  <a:moveTo>
                    <a:pt x="0" y="0"/>
                  </a:moveTo>
                  <a:lnTo>
                    <a:pt x="1816080" y="0"/>
                  </a:lnTo>
                  <a:cubicBezTo>
                    <a:pt x="1858309" y="0"/>
                    <a:pt x="1892542" y="34233"/>
                    <a:pt x="1892542" y="76462"/>
                  </a:cubicBezTo>
                  <a:lnTo>
                    <a:pt x="1892542" y="1896667"/>
                  </a:lnTo>
                  <a:lnTo>
                    <a:pt x="0" y="1896667"/>
                  </a:ln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a:p>
          </p:txBody>
        </p:sp>
        <p:sp>
          <p:nvSpPr>
            <p:cNvPr id="40" name="任意多边形 39" descr="4e188b67-ebcb-4747-a870-495b78e2028f">
              <a:extLst>
                <a:ext uri="{FF2B5EF4-FFF2-40B4-BE49-F238E27FC236}">
                  <a16:creationId xmlns:a16="http://schemas.microsoft.com/office/drawing/2014/main" id="{15534550-EC9C-301F-DA80-76CA46A676A6}"/>
                </a:ext>
              </a:extLst>
            </p:cNvPr>
            <p:cNvSpPr/>
            <p:nvPr/>
          </p:nvSpPr>
          <p:spPr>
            <a:xfrm rot="10800000">
              <a:off x="10520755" y="0"/>
              <a:ext cx="1671244" cy="1685192"/>
            </a:xfrm>
            <a:custGeom>
              <a:avLst/>
              <a:gdLst>
                <a:gd name="connsiteX0" fmla="*/ 0 w 1259632"/>
                <a:gd name="connsiteY0" fmla="*/ 0 h 1270145"/>
                <a:gd name="connsiteX1" fmla="*/ 1183170 w 1259632"/>
                <a:gd name="connsiteY1" fmla="*/ 0 h 1270145"/>
                <a:gd name="connsiteX2" fmla="*/ 1259632 w 1259632"/>
                <a:gd name="connsiteY2" fmla="*/ 76462 h 1270145"/>
                <a:gd name="connsiteX3" fmla="*/ 1259632 w 1259632"/>
                <a:gd name="connsiteY3" fmla="*/ 1270145 h 1270145"/>
                <a:gd name="connsiteX4" fmla="*/ 0 w 1259632"/>
                <a:gd name="connsiteY4" fmla="*/ 1270145 h 12701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9632" h="1270145">
                  <a:moveTo>
                    <a:pt x="0" y="0"/>
                  </a:moveTo>
                  <a:lnTo>
                    <a:pt x="1183170" y="0"/>
                  </a:lnTo>
                  <a:cubicBezTo>
                    <a:pt x="1225399" y="0"/>
                    <a:pt x="1259632" y="34233"/>
                    <a:pt x="1259632" y="76462"/>
                  </a:cubicBezTo>
                  <a:lnTo>
                    <a:pt x="1259632" y="1270145"/>
                  </a:lnTo>
                  <a:lnTo>
                    <a:pt x="0" y="1270145"/>
                  </a:ln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a:p>
          </p:txBody>
        </p:sp>
        <p:sp>
          <p:nvSpPr>
            <p:cNvPr id="41" name="任意多边形 40" descr="3f7434f8-8ace-4be8-9de7-4c6f5d0989c5">
              <a:extLst>
                <a:ext uri="{FF2B5EF4-FFF2-40B4-BE49-F238E27FC236}">
                  <a16:creationId xmlns:a16="http://schemas.microsoft.com/office/drawing/2014/main" id="{29E28ACF-3C8F-75B2-8120-7F0F2690DD7A}"/>
                </a:ext>
              </a:extLst>
            </p:cNvPr>
            <p:cNvSpPr/>
            <p:nvPr/>
          </p:nvSpPr>
          <p:spPr>
            <a:xfrm rot="10800000">
              <a:off x="11360482" y="1"/>
              <a:ext cx="831517" cy="853939"/>
            </a:xfrm>
            <a:custGeom>
              <a:avLst/>
              <a:gdLst>
                <a:gd name="connsiteX0" fmla="*/ 0 w 626722"/>
                <a:gd name="connsiteY0" fmla="*/ 0 h 643622"/>
                <a:gd name="connsiteX1" fmla="*/ 550260 w 626722"/>
                <a:gd name="connsiteY1" fmla="*/ 0 h 643622"/>
                <a:gd name="connsiteX2" fmla="*/ 626722 w 626722"/>
                <a:gd name="connsiteY2" fmla="*/ 76462 h 643622"/>
                <a:gd name="connsiteX3" fmla="*/ 626722 w 626722"/>
                <a:gd name="connsiteY3" fmla="*/ 643622 h 643622"/>
                <a:gd name="connsiteX4" fmla="*/ 0 w 626722"/>
                <a:gd name="connsiteY4" fmla="*/ 643622 h 64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6722" h="643622">
                  <a:moveTo>
                    <a:pt x="0" y="0"/>
                  </a:moveTo>
                  <a:lnTo>
                    <a:pt x="550260" y="0"/>
                  </a:lnTo>
                  <a:cubicBezTo>
                    <a:pt x="592489" y="0"/>
                    <a:pt x="626722" y="34233"/>
                    <a:pt x="626722" y="76462"/>
                  </a:cubicBezTo>
                  <a:lnTo>
                    <a:pt x="626722" y="643622"/>
                  </a:lnTo>
                  <a:lnTo>
                    <a:pt x="0" y="643622"/>
                  </a:ln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a:p>
          </p:txBody>
        </p:sp>
        <p:sp>
          <p:nvSpPr>
            <p:cNvPr id="36" name="任意多边形 35" descr="1bc84194-1d82-404a-9ce0-c05cc7c18639">
              <a:extLst>
                <a:ext uri="{FF2B5EF4-FFF2-40B4-BE49-F238E27FC236}">
                  <a16:creationId xmlns:a16="http://schemas.microsoft.com/office/drawing/2014/main" id="{FCBB9827-8FEF-EB4C-B159-C4F6E9439D71}"/>
                </a:ext>
              </a:extLst>
            </p:cNvPr>
            <p:cNvSpPr/>
            <p:nvPr/>
          </p:nvSpPr>
          <p:spPr>
            <a:xfrm rot="5400000">
              <a:off x="-734" y="734"/>
              <a:ext cx="1072000" cy="1074337"/>
            </a:xfrm>
            <a:custGeom>
              <a:avLst/>
              <a:gdLst>
                <a:gd name="connsiteX0" fmla="*/ 0 w 1892542"/>
                <a:gd name="connsiteY0" fmla="*/ 0 h 1896667"/>
                <a:gd name="connsiteX1" fmla="*/ 1816080 w 1892542"/>
                <a:gd name="connsiteY1" fmla="*/ 0 h 1896667"/>
                <a:gd name="connsiteX2" fmla="*/ 1892542 w 1892542"/>
                <a:gd name="connsiteY2" fmla="*/ 76462 h 1896667"/>
                <a:gd name="connsiteX3" fmla="*/ 1892542 w 1892542"/>
                <a:gd name="connsiteY3" fmla="*/ 1896667 h 1896667"/>
                <a:gd name="connsiteX4" fmla="*/ 0 w 1892542"/>
                <a:gd name="connsiteY4" fmla="*/ 1896667 h 189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2542" h="1896667">
                  <a:moveTo>
                    <a:pt x="0" y="0"/>
                  </a:moveTo>
                  <a:lnTo>
                    <a:pt x="1816080" y="0"/>
                  </a:lnTo>
                  <a:cubicBezTo>
                    <a:pt x="1858309" y="0"/>
                    <a:pt x="1892542" y="34233"/>
                    <a:pt x="1892542" y="76462"/>
                  </a:cubicBezTo>
                  <a:lnTo>
                    <a:pt x="1892542" y="1896667"/>
                  </a:lnTo>
                  <a:lnTo>
                    <a:pt x="0" y="1896667"/>
                  </a:ln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a:p>
          </p:txBody>
        </p:sp>
        <p:sp>
          <p:nvSpPr>
            <p:cNvPr id="37" name="任意多边形 36" descr="8ea721ee-1448-4580-95ca-17d1b6eda4af">
              <a:extLst>
                <a:ext uri="{FF2B5EF4-FFF2-40B4-BE49-F238E27FC236}">
                  <a16:creationId xmlns:a16="http://schemas.microsoft.com/office/drawing/2014/main" id="{12D7B42D-258E-1838-DC7D-F6F726AD3C57}"/>
                </a:ext>
              </a:extLst>
            </p:cNvPr>
            <p:cNvSpPr/>
            <p:nvPr/>
          </p:nvSpPr>
          <p:spPr>
            <a:xfrm rot="5400000">
              <a:off x="1075" y="-1075"/>
              <a:ext cx="713498" cy="719454"/>
            </a:xfrm>
            <a:custGeom>
              <a:avLst/>
              <a:gdLst>
                <a:gd name="connsiteX0" fmla="*/ 0 w 1259632"/>
                <a:gd name="connsiteY0" fmla="*/ 0 h 1270145"/>
                <a:gd name="connsiteX1" fmla="*/ 1183170 w 1259632"/>
                <a:gd name="connsiteY1" fmla="*/ 0 h 1270145"/>
                <a:gd name="connsiteX2" fmla="*/ 1259632 w 1259632"/>
                <a:gd name="connsiteY2" fmla="*/ 76462 h 1270145"/>
                <a:gd name="connsiteX3" fmla="*/ 1259632 w 1259632"/>
                <a:gd name="connsiteY3" fmla="*/ 1270145 h 1270145"/>
                <a:gd name="connsiteX4" fmla="*/ 0 w 1259632"/>
                <a:gd name="connsiteY4" fmla="*/ 1270145 h 12701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9632" h="1270145">
                  <a:moveTo>
                    <a:pt x="0" y="0"/>
                  </a:moveTo>
                  <a:lnTo>
                    <a:pt x="1183170" y="0"/>
                  </a:lnTo>
                  <a:cubicBezTo>
                    <a:pt x="1225399" y="0"/>
                    <a:pt x="1259632" y="34233"/>
                    <a:pt x="1259632" y="76462"/>
                  </a:cubicBezTo>
                  <a:lnTo>
                    <a:pt x="1259632" y="1270145"/>
                  </a:lnTo>
                  <a:lnTo>
                    <a:pt x="0" y="1270145"/>
                  </a:ln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a:p>
          </p:txBody>
        </p:sp>
        <p:sp>
          <p:nvSpPr>
            <p:cNvPr id="38" name="任意多边形 37" descr="8ac0e630-98d7-46de-8fc5-b74fe7408bbb">
              <a:extLst>
                <a:ext uri="{FF2B5EF4-FFF2-40B4-BE49-F238E27FC236}">
                  <a16:creationId xmlns:a16="http://schemas.microsoft.com/office/drawing/2014/main" id="{D5D9BBDA-F357-CAFA-3D47-8F2BB6EBACBB}"/>
                </a:ext>
              </a:extLst>
            </p:cNvPr>
            <p:cNvSpPr/>
            <p:nvPr/>
          </p:nvSpPr>
          <p:spPr>
            <a:xfrm rot="5400000">
              <a:off x="2885" y="-2884"/>
              <a:ext cx="354997" cy="364569"/>
            </a:xfrm>
            <a:custGeom>
              <a:avLst/>
              <a:gdLst>
                <a:gd name="connsiteX0" fmla="*/ 0 w 626722"/>
                <a:gd name="connsiteY0" fmla="*/ 0 h 643622"/>
                <a:gd name="connsiteX1" fmla="*/ 550260 w 626722"/>
                <a:gd name="connsiteY1" fmla="*/ 0 h 643622"/>
                <a:gd name="connsiteX2" fmla="*/ 626722 w 626722"/>
                <a:gd name="connsiteY2" fmla="*/ 76462 h 643622"/>
                <a:gd name="connsiteX3" fmla="*/ 626722 w 626722"/>
                <a:gd name="connsiteY3" fmla="*/ 643622 h 643622"/>
                <a:gd name="connsiteX4" fmla="*/ 0 w 626722"/>
                <a:gd name="connsiteY4" fmla="*/ 643622 h 64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6722" h="643622">
                  <a:moveTo>
                    <a:pt x="0" y="0"/>
                  </a:moveTo>
                  <a:lnTo>
                    <a:pt x="550260" y="0"/>
                  </a:lnTo>
                  <a:cubicBezTo>
                    <a:pt x="592489" y="0"/>
                    <a:pt x="626722" y="34233"/>
                    <a:pt x="626722" y="76462"/>
                  </a:cubicBezTo>
                  <a:lnTo>
                    <a:pt x="626722" y="643622"/>
                  </a:lnTo>
                  <a:lnTo>
                    <a:pt x="0" y="643622"/>
                  </a:ln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a:p>
          </p:txBody>
        </p:sp>
        <p:sp>
          <p:nvSpPr>
            <p:cNvPr id="33" name="任意多边形 32" descr="d2aa46ed-9670-477a-8e1e-a9a5ab91be17">
              <a:extLst>
                <a:ext uri="{FF2B5EF4-FFF2-40B4-BE49-F238E27FC236}">
                  <a16:creationId xmlns:a16="http://schemas.microsoft.com/office/drawing/2014/main" id="{F2076933-7CE3-12C5-3512-E73E3FC92EF1}"/>
                </a:ext>
              </a:extLst>
            </p:cNvPr>
            <p:cNvSpPr/>
            <p:nvPr/>
          </p:nvSpPr>
          <p:spPr>
            <a:xfrm>
              <a:off x="1597514" y="5651842"/>
              <a:ext cx="2469385" cy="1206159"/>
            </a:xfrm>
            <a:custGeom>
              <a:avLst/>
              <a:gdLst>
                <a:gd name="connsiteX0" fmla="*/ 1234020 w 2469385"/>
                <a:gd name="connsiteY0" fmla="*/ 0 h 1206159"/>
                <a:gd name="connsiteX1" fmla="*/ 1283877 w 2469385"/>
                <a:gd name="connsiteY1" fmla="*/ 20651 h 1206159"/>
                <a:gd name="connsiteX2" fmla="*/ 2469385 w 2469385"/>
                <a:gd name="connsiteY2" fmla="*/ 1206159 h 1206159"/>
                <a:gd name="connsiteX3" fmla="*/ 1345 w 2469385"/>
                <a:gd name="connsiteY3" fmla="*/ 1206159 h 1206159"/>
                <a:gd name="connsiteX4" fmla="*/ 0 w 2469385"/>
                <a:gd name="connsiteY4" fmla="*/ 1204814 h 1206159"/>
                <a:gd name="connsiteX5" fmla="*/ 1184164 w 2469385"/>
                <a:gd name="connsiteY5" fmla="*/ 20651 h 1206159"/>
                <a:gd name="connsiteX6" fmla="*/ 1234020 w 2469385"/>
                <a:gd name="connsiteY6" fmla="*/ 0 h 120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69385" h="1206159">
                  <a:moveTo>
                    <a:pt x="1234020" y="0"/>
                  </a:moveTo>
                  <a:cubicBezTo>
                    <a:pt x="1252065" y="0"/>
                    <a:pt x="1270109" y="6883"/>
                    <a:pt x="1283877" y="20651"/>
                  </a:cubicBezTo>
                  <a:lnTo>
                    <a:pt x="2469385" y="1206159"/>
                  </a:lnTo>
                  <a:lnTo>
                    <a:pt x="1345" y="1206159"/>
                  </a:lnTo>
                  <a:lnTo>
                    <a:pt x="0" y="1204814"/>
                  </a:lnTo>
                  <a:lnTo>
                    <a:pt x="1184164" y="20651"/>
                  </a:lnTo>
                  <a:cubicBezTo>
                    <a:pt x="1197931" y="6883"/>
                    <a:pt x="1215976" y="0"/>
                    <a:pt x="1234020"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a:p>
          </p:txBody>
        </p:sp>
        <p:sp>
          <p:nvSpPr>
            <p:cNvPr id="34" name="任意多边形 33" descr="30148936-7173-498d-a418-5a1f38caedb8">
              <a:extLst>
                <a:ext uri="{FF2B5EF4-FFF2-40B4-BE49-F238E27FC236}">
                  <a16:creationId xmlns:a16="http://schemas.microsoft.com/office/drawing/2014/main" id="{5E7BC8D0-2038-C5E5-C0A2-84877BF5C80F}"/>
                </a:ext>
              </a:extLst>
            </p:cNvPr>
            <p:cNvSpPr/>
            <p:nvPr/>
          </p:nvSpPr>
          <p:spPr>
            <a:xfrm>
              <a:off x="2008117" y="6062442"/>
              <a:ext cx="1646099" cy="795558"/>
            </a:xfrm>
            <a:custGeom>
              <a:avLst/>
              <a:gdLst>
                <a:gd name="connsiteX0" fmla="*/ 821335 w 1646099"/>
                <a:gd name="connsiteY0" fmla="*/ 0 h 795558"/>
                <a:gd name="connsiteX1" fmla="*/ 871192 w 1646099"/>
                <a:gd name="connsiteY1" fmla="*/ 20651 h 795558"/>
                <a:gd name="connsiteX2" fmla="*/ 1646099 w 1646099"/>
                <a:gd name="connsiteY2" fmla="*/ 795558 h 795558"/>
                <a:gd name="connsiteX3" fmla="*/ 3428 w 1646099"/>
                <a:gd name="connsiteY3" fmla="*/ 795558 h 795558"/>
                <a:gd name="connsiteX4" fmla="*/ 0 w 1646099"/>
                <a:gd name="connsiteY4" fmla="*/ 792130 h 795558"/>
                <a:gd name="connsiteX5" fmla="*/ 771478 w 1646099"/>
                <a:gd name="connsiteY5" fmla="*/ 20651 h 795558"/>
                <a:gd name="connsiteX6" fmla="*/ 821335 w 1646099"/>
                <a:gd name="connsiteY6" fmla="*/ 0 h 795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6099" h="795558">
                  <a:moveTo>
                    <a:pt x="821335" y="0"/>
                  </a:moveTo>
                  <a:cubicBezTo>
                    <a:pt x="839380" y="0"/>
                    <a:pt x="857424" y="6884"/>
                    <a:pt x="871192" y="20651"/>
                  </a:cubicBezTo>
                  <a:lnTo>
                    <a:pt x="1646099" y="795558"/>
                  </a:lnTo>
                  <a:lnTo>
                    <a:pt x="3428" y="795558"/>
                  </a:lnTo>
                  <a:lnTo>
                    <a:pt x="0" y="792130"/>
                  </a:lnTo>
                  <a:lnTo>
                    <a:pt x="771478" y="20651"/>
                  </a:lnTo>
                  <a:cubicBezTo>
                    <a:pt x="785246" y="6884"/>
                    <a:pt x="803291" y="0"/>
                    <a:pt x="821335"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a:p>
          </p:txBody>
        </p:sp>
        <p:sp>
          <p:nvSpPr>
            <p:cNvPr id="35" name="任意多边形 34" descr="3d18969b-767c-4e07-a9e9-18670aa74747">
              <a:extLst>
                <a:ext uri="{FF2B5EF4-FFF2-40B4-BE49-F238E27FC236}">
                  <a16:creationId xmlns:a16="http://schemas.microsoft.com/office/drawing/2014/main" id="{1507718A-6560-5DDD-762A-BFCC3DE2EDFF}"/>
                </a:ext>
              </a:extLst>
            </p:cNvPr>
            <p:cNvSpPr/>
            <p:nvPr/>
          </p:nvSpPr>
          <p:spPr>
            <a:xfrm>
              <a:off x="2418719" y="6473048"/>
              <a:ext cx="822809" cy="384953"/>
            </a:xfrm>
            <a:custGeom>
              <a:avLst/>
              <a:gdLst>
                <a:gd name="connsiteX0" fmla="*/ 408651 w 822809"/>
                <a:gd name="connsiteY0" fmla="*/ 0 h 384953"/>
                <a:gd name="connsiteX1" fmla="*/ 458507 w 822809"/>
                <a:gd name="connsiteY1" fmla="*/ 20651 h 384953"/>
                <a:gd name="connsiteX2" fmla="*/ 822809 w 822809"/>
                <a:gd name="connsiteY2" fmla="*/ 384953 h 384953"/>
                <a:gd name="connsiteX3" fmla="*/ 5509 w 822809"/>
                <a:gd name="connsiteY3" fmla="*/ 384953 h 384953"/>
                <a:gd name="connsiteX4" fmla="*/ 0 w 822809"/>
                <a:gd name="connsiteY4" fmla="*/ 379445 h 384953"/>
                <a:gd name="connsiteX5" fmla="*/ 358794 w 822809"/>
                <a:gd name="connsiteY5" fmla="*/ 20651 h 384953"/>
                <a:gd name="connsiteX6" fmla="*/ 408651 w 822809"/>
                <a:gd name="connsiteY6" fmla="*/ 0 h 384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2809" h="384953">
                  <a:moveTo>
                    <a:pt x="408651" y="0"/>
                  </a:moveTo>
                  <a:cubicBezTo>
                    <a:pt x="426695" y="0"/>
                    <a:pt x="444740" y="6883"/>
                    <a:pt x="458507" y="20651"/>
                  </a:cubicBezTo>
                  <a:lnTo>
                    <a:pt x="822809" y="384953"/>
                  </a:lnTo>
                  <a:lnTo>
                    <a:pt x="5509" y="384953"/>
                  </a:lnTo>
                  <a:lnTo>
                    <a:pt x="0" y="379445"/>
                  </a:lnTo>
                  <a:lnTo>
                    <a:pt x="358794" y="20651"/>
                  </a:lnTo>
                  <a:cubicBezTo>
                    <a:pt x="372562" y="6883"/>
                    <a:pt x="390606" y="0"/>
                    <a:pt x="408651" y="0"/>
                  </a:cubicBez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a:p>
          </p:txBody>
        </p:sp>
        <p:sp>
          <p:nvSpPr>
            <p:cNvPr id="19" name="Title" descr="2fb96882-ba01-4e9d-bdf2-f7ccef483da3">
              <a:extLst>
                <a:ext uri="{FF2B5EF4-FFF2-40B4-BE49-F238E27FC236}">
                  <a16:creationId xmlns:a16="http://schemas.microsoft.com/office/drawing/2014/main" id="{08839CAD-C71D-47F8-5DAE-2E371C64285A}"/>
                </a:ext>
              </a:extLst>
            </p:cNvPr>
            <p:cNvSpPr txBox="1"/>
            <p:nvPr/>
          </p:nvSpPr>
          <p:spPr>
            <a:xfrm>
              <a:off x="660400" y="1130300"/>
              <a:ext cx="9020628" cy="1206159"/>
            </a:xfrm>
            <a:prstGeom prst="rect">
              <a:avLst/>
            </a:prstGeom>
            <a:noFill/>
          </p:spPr>
          <p:txBody>
            <a:bodyPr vert="horz" wrap="square" rtlCol="0" anchor="t" anchorCtr="0">
              <a:normAutofit/>
            </a:bodyPr>
            <a:lstStyle/>
            <a:p>
              <a:pPr algn="l"/>
              <a:r>
                <a:rPr lang="en-US" sz="2400" b="1" i="0" u="none">
                  <a:solidFill>
                    <a:srgbClr val="2F2F2F"/>
                  </a:solidFill>
                  <a:ea typeface="微软雅黑"/>
                </a:rPr>
                <a:t>体会杨振宁先生极致的科学理性</a:t>
              </a:r>
            </a:p>
          </p:txBody>
        </p:sp>
        <p:grpSp>
          <p:nvGrpSpPr>
            <p:cNvPr id="47" name="组合 46" descr="2a2dd1b7-e383-4239-8fde-94e2ff1a5eef">
              <a:extLst>
                <a:ext uri="{FF2B5EF4-FFF2-40B4-BE49-F238E27FC236}">
                  <a16:creationId xmlns:a16="http://schemas.microsoft.com/office/drawing/2014/main" id="{C215D7E3-4078-FFE5-B302-1CA5183EB8DC}"/>
                </a:ext>
              </a:extLst>
            </p:cNvPr>
            <p:cNvGrpSpPr/>
            <p:nvPr/>
          </p:nvGrpSpPr>
          <p:grpSpPr>
            <a:xfrm>
              <a:off x="841249" y="2659843"/>
              <a:ext cx="2607824" cy="2429304"/>
              <a:chOff x="841249" y="2659843"/>
              <a:chExt cx="2607824" cy="2429304"/>
            </a:xfrm>
          </p:grpSpPr>
          <p:sp>
            <p:nvSpPr>
              <p:cNvPr id="22" name="Bullet1" descr="5ec872a2-87d9-42a8-8479-db972908eb1b">
                <a:extLst>
                  <a:ext uri="{FF2B5EF4-FFF2-40B4-BE49-F238E27FC236}">
                    <a16:creationId xmlns:a16="http://schemas.microsoft.com/office/drawing/2014/main" id="{E8451306-E1C2-8175-234B-6C2EB08754BF}"/>
                  </a:ext>
                </a:extLst>
              </p:cNvPr>
              <p:cNvSpPr txBox="1"/>
              <p:nvPr/>
            </p:nvSpPr>
            <p:spPr>
              <a:xfrm>
                <a:off x="841249" y="2659843"/>
                <a:ext cx="2607824" cy="648613"/>
              </a:xfrm>
              <a:prstGeom prst="rect">
                <a:avLst/>
              </a:prstGeom>
              <a:noFill/>
            </p:spPr>
            <p:txBody>
              <a:bodyPr wrap="square" rtlCol="0" anchor="b" anchorCtr="0">
                <a:normAutofit/>
              </a:bodyPr>
              <a:lstStyle/>
              <a:p>
                <a:pPr algn="l"/>
                <a:r>
                  <a:rPr lang="en-US" sz="1800" b="1" i="0" u="none">
                    <a:solidFill>
                      <a:srgbClr val="2F2F2F"/>
                    </a:solidFill>
                    <a:ea typeface="微软雅黑"/>
                  </a:rPr>
                  <a:t>独立判断</a:t>
                </a:r>
              </a:p>
            </p:txBody>
          </p:sp>
          <p:sp>
            <p:nvSpPr>
              <p:cNvPr id="42" name="Text1" descr="5533ec4c-f6a7-4ebc-9ecc-89b44dec3916">
                <a:extLst>
                  <a:ext uri="{FF2B5EF4-FFF2-40B4-BE49-F238E27FC236}">
                    <a16:creationId xmlns:a16="http://schemas.microsoft.com/office/drawing/2014/main" id="{345DD4A7-F1F9-5839-0924-870BC7616BC9}"/>
                  </a:ext>
                </a:extLst>
              </p:cNvPr>
              <p:cNvSpPr txBox="1">
                <a:spLocks/>
              </p:cNvSpPr>
              <p:nvPr/>
            </p:nvSpPr>
            <p:spPr>
              <a:xfrm>
                <a:off x="841249" y="3346689"/>
                <a:ext cx="2607824" cy="1742458"/>
              </a:xfrm>
              <a:prstGeom prst="rect">
                <a:avLst/>
              </a:prstGeom>
              <a:noFill/>
            </p:spPr>
            <p:txBody>
              <a:bodyPr wrap="square" rtlCol="0" anchor="t" anchorCtr="0">
                <a:normAutofit/>
              </a:bodyPr>
              <a:lstStyle>
                <a:defPPr>
                  <a:defRPr lang="zh-CN"/>
                </a:defPPr>
                <a:lvl1pPr>
                  <a:lnSpc>
                    <a:spcPts val="1500"/>
                  </a:lnSpc>
                  <a:defRPr sz="900"/>
                </a:lvl1pPr>
              </a:lstStyle>
              <a:p>
                <a:pPr algn="l">
                  <a:lnSpc>
                    <a:spcPct val="120000"/>
                  </a:lnSpc>
                </a:pPr>
                <a:r>
                  <a:rPr lang="en-US" sz="1200" b="0" i="0" u="none">
                    <a:solidFill>
                      <a:srgbClr val="2F2F2F"/>
                    </a:solidFill>
                    <a:ea typeface="微软雅黑"/>
                  </a:rPr>
                  <a:t>杨振宁先生的建言不盲从权威，不迎合舆论，只基于客观实际独立判断，为科技发展提供“北斗导航”。</a:t>
                </a:r>
              </a:p>
            </p:txBody>
          </p:sp>
        </p:grpSp>
        <p:grpSp>
          <p:nvGrpSpPr>
            <p:cNvPr id="48" name="组合 47" descr="3ecb1b44-44da-4187-9d20-73f39a61d376">
              <a:extLst>
                <a:ext uri="{FF2B5EF4-FFF2-40B4-BE49-F238E27FC236}">
                  <a16:creationId xmlns:a16="http://schemas.microsoft.com/office/drawing/2014/main" id="{50F98CC3-D15E-6752-6833-E9480F04021B}"/>
                </a:ext>
              </a:extLst>
            </p:cNvPr>
            <p:cNvGrpSpPr/>
            <p:nvPr/>
          </p:nvGrpSpPr>
          <p:grpSpPr>
            <a:xfrm>
              <a:off x="3895378" y="2659843"/>
              <a:ext cx="2607824" cy="2429304"/>
              <a:chOff x="3895378" y="2659843"/>
              <a:chExt cx="2607824" cy="2429304"/>
            </a:xfrm>
          </p:grpSpPr>
          <p:sp>
            <p:nvSpPr>
              <p:cNvPr id="43" name="Bullet2" descr="30f03035-cacb-48b0-b515-cec4fadad9bd">
                <a:extLst>
                  <a:ext uri="{FF2B5EF4-FFF2-40B4-BE49-F238E27FC236}">
                    <a16:creationId xmlns:a16="http://schemas.microsoft.com/office/drawing/2014/main" id="{A43A3C72-995E-7F59-EC4A-537C2093A1EB}"/>
                  </a:ext>
                </a:extLst>
              </p:cNvPr>
              <p:cNvSpPr txBox="1"/>
              <p:nvPr/>
            </p:nvSpPr>
            <p:spPr>
              <a:xfrm>
                <a:off x="3895378" y="2659843"/>
                <a:ext cx="2607824" cy="648613"/>
              </a:xfrm>
              <a:prstGeom prst="rect">
                <a:avLst/>
              </a:prstGeom>
              <a:noFill/>
            </p:spPr>
            <p:txBody>
              <a:bodyPr wrap="square" rtlCol="0" anchor="b" anchorCtr="0">
                <a:normAutofit/>
              </a:bodyPr>
              <a:lstStyle/>
              <a:p>
                <a:pPr algn="l"/>
                <a:r>
                  <a:rPr lang="en-US" sz="1800" b="1" i="0" u="none">
                    <a:solidFill>
                      <a:srgbClr val="2F2F2F"/>
                    </a:solidFill>
                    <a:ea typeface="微软雅黑"/>
                  </a:rPr>
                  <a:t>反对大项目</a:t>
                </a:r>
              </a:p>
            </p:txBody>
          </p:sp>
          <p:sp>
            <p:nvSpPr>
              <p:cNvPr id="44" name="Text2" descr="986bcd63-9a45-4330-916d-a92f5a96962b">
                <a:extLst>
                  <a:ext uri="{FF2B5EF4-FFF2-40B4-BE49-F238E27FC236}">
                    <a16:creationId xmlns:a16="http://schemas.microsoft.com/office/drawing/2014/main" id="{32D7F81B-FAC1-46C3-7850-08E15D06FD7A}"/>
                  </a:ext>
                </a:extLst>
              </p:cNvPr>
              <p:cNvSpPr txBox="1">
                <a:spLocks/>
              </p:cNvSpPr>
              <p:nvPr/>
            </p:nvSpPr>
            <p:spPr>
              <a:xfrm>
                <a:off x="3895378" y="3346689"/>
                <a:ext cx="2607824" cy="1742458"/>
              </a:xfrm>
              <a:prstGeom prst="rect">
                <a:avLst/>
              </a:prstGeom>
              <a:noFill/>
            </p:spPr>
            <p:txBody>
              <a:bodyPr wrap="square" rtlCol="0" anchor="t" anchorCtr="0">
                <a:normAutofit/>
              </a:bodyPr>
              <a:lstStyle>
                <a:defPPr>
                  <a:defRPr lang="zh-CN"/>
                </a:defPPr>
                <a:lvl1pPr>
                  <a:lnSpc>
                    <a:spcPts val="1500"/>
                  </a:lnSpc>
                  <a:defRPr sz="900"/>
                </a:lvl1pPr>
              </a:lstStyle>
              <a:p>
                <a:pPr algn="l">
                  <a:lnSpc>
                    <a:spcPct val="120000"/>
                  </a:lnSpc>
                </a:pPr>
                <a:r>
                  <a:rPr lang="en-US" sz="1200" b="0" i="0" u="none">
                    <a:solidFill>
                      <a:srgbClr val="2F2F2F"/>
                    </a:solidFill>
                    <a:ea typeface="微软雅黑"/>
                  </a:rPr>
                  <a:t>在关于建造超大对撞机的决策上，他以清晰的战略理性，基于七大理由坚决反对在现阶段上马该项目，展现科学严谨态度。</a:t>
                </a:r>
              </a:p>
            </p:txBody>
          </p:sp>
        </p:grpSp>
        <p:grpSp>
          <p:nvGrpSpPr>
            <p:cNvPr id="49" name="组合 48" descr="6c9a390b-e735-4ce3-8d6c-0223be366df3">
              <a:extLst>
                <a:ext uri="{FF2B5EF4-FFF2-40B4-BE49-F238E27FC236}">
                  <a16:creationId xmlns:a16="http://schemas.microsoft.com/office/drawing/2014/main" id="{6475D268-C713-DC81-83C5-B74D4E132708}"/>
                </a:ext>
              </a:extLst>
            </p:cNvPr>
            <p:cNvGrpSpPr/>
            <p:nvPr/>
          </p:nvGrpSpPr>
          <p:grpSpPr>
            <a:xfrm>
              <a:off x="7073204" y="2659843"/>
              <a:ext cx="2607824" cy="2429304"/>
              <a:chOff x="7073204" y="2659843"/>
              <a:chExt cx="2607824" cy="2429304"/>
            </a:xfrm>
          </p:grpSpPr>
          <p:sp>
            <p:nvSpPr>
              <p:cNvPr id="45" name="Bullet3" descr="1292c5fc-62a3-46a7-8b61-7ae06cbc22a8">
                <a:extLst>
                  <a:ext uri="{FF2B5EF4-FFF2-40B4-BE49-F238E27FC236}">
                    <a16:creationId xmlns:a16="http://schemas.microsoft.com/office/drawing/2014/main" id="{09A8D866-E0AD-CF7F-C3EC-0DEEAB57D40C}"/>
                  </a:ext>
                </a:extLst>
              </p:cNvPr>
              <p:cNvSpPr txBox="1"/>
              <p:nvPr/>
            </p:nvSpPr>
            <p:spPr>
              <a:xfrm>
                <a:off x="7073204" y="2659843"/>
                <a:ext cx="2607824" cy="648613"/>
              </a:xfrm>
              <a:prstGeom prst="rect">
                <a:avLst/>
              </a:prstGeom>
              <a:noFill/>
            </p:spPr>
            <p:txBody>
              <a:bodyPr wrap="square" rtlCol="0" anchor="b" anchorCtr="0">
                <a:normAutofit/>
              </a:bodyPr>
              <a:lstStyle/>
              <a:p>
                <a:pPr algn="l"/>
                <a:r>
                  <a:rPr lang="en-US" sz="1800" b="1" i="0" u="none">
                    <a:solidFill>
                      <a:srgbClr val="2F2F2F"/>
                    </a:solidFill>
                    <a:ea typeface="微软雅黑"/>
                  </a:rPr>
                  <a:t>平衡发展</a:t>
                </a:r>
              </a:p>
            </p:txBody>
          </p:sp>
          <p:sp>
            <p:nvSpPr>
              <p:cNvPr id="46" name="Text3" descr="1d7d5a4f-50ea-4a34-8026-1a659100d880">
                <a:extLst>
                  <a:ext uri="{FF2B5EF4-FFF2-40B4-BE49-F238E27FC236}">
                    <a16:creationId xmlns:a16="http://schemas.microsoft.com/office/drawing/2014/main" id="{7808F573-EAFF-EBC3-9B3F-DFB23C0A63C5}"/>
                  </a:ext>
                </a:extLst>
              </p:cNvPr>
              <p:cNvSpPr txBox="1">
                <a:spLocks/>
              </p:cNvSpPr>
              <p:nvPr/>
            </p:nvSpPr>
            <p:spPr>
              <a:xfrm>
                <a:off x="7073204" y="3346689"/>
                <a:ext cx="2607824" cy="1742458"/>
              </a:xfrm>
              <a:prstGeom prst="rect">
                <a:avLst/>
              </a:prstGeom>
              <a:noFill/>
            </p:spPr>
            <p:txBody>
              <a:bodyPr wrap="square" rtlCol="0" anchor="t" anchorCtr="0">
                <a:normAutofit/>
              </a:bodyPr>
              <a:lstStyle>
                <a:defPPr>
                  <a:defRPr lang="zh-CN"/>
                </a:defPPr>
                <a:lvl1pPr>
                  <a:lnSpc>
                    <a:spcPts val="1500"/>
                  </a:lnSpc>
                  <a:defRPr sz="900"/>
                </a:lvl1pPr>
              </a:lstStyle>
              <a:p>
                <a:pPr algn="l">
                  <a:lnSpc>
                    <a:spcPct val="120000"/>
                  </a:lnSpc>
                </a:pPr>
                <a:r>
                  <a:rPr lang="en-US" sz="1200" b="0" i="0" u="none">
                    <a:solidFill>
                      <a:srgbClr val="2F2F2F"/>
                    </a:solidFill>
                    <a:ea typeface="微软雅黑"/>
                  </a:rPr>
                  <a:t>他倡导“平衡发展”科学观，反对资源浪费，注重学科间的协调发展，确保国家科技资源高效利用。</a:t>
                </a:r>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535a26b2-0353-44c2-8937-b5cbb866b999"/>
          <p:cNvSpPr>
            <a:spLocks noGrp="1"/>
          </p:cNvSpPr>
          <p:nvPr>
            <p:ph type="title" hasCustomPrompt="1"/>
          </p:nvPr>
        </p:nvSpPr>
        <p:spPr/>
        <p:txBody>
          <a:bodyPr anchorCtr="0"/>
          <a:lstStyle/>
          <a:p>
            <a:pPr algn="l">
              <a:lnSpc>
                <a:spcPct val="100000"/>
              </a:lnSpc>
              <a:spcBef>
                <a:spcPct val="0"/>
              </a:spcBef>
            </a:pPr>
            <a:r>
              <a:rPr lang="en-US" sz="2800" b="1" i="0" u="none">
                <a:solidFill>
                  <a:srgbClr val="2F2F2F"/>
                </a:solidFill>
                <a:ea typeface="微软雅黑"/>
              </a:rPr>
              <a:t>赤子报国情怀</a:t>
            </a:r>
          </a:p>
        </p:txBody>
      </p:sp>
      <p:grpSp>
        <p:nvGrpSpPr>
          <p:cNvPr id="36" name="f0f63bae-3343-432f-95cd-c69e490fad1a.source.3.zh-Hans.pptx" descr="f9b23058-0313-4895-a109-6ee8684a176d">
            <a:extLst>
              <a:ext uri="{FF2B5EF4-FFF2-40B4-BE49-F238E27FC236}">
                <a16:creationId xmlns:a16="http://schemas.microsoft.com/office/drawing/2014/main" id="{E23E3946-3195-9734-EA8D-0BA507A3CD7F}"/>
              </a:ext>
            </a:extLst>
          </p:cNvPr>
          <p:cNvGrpSpPr/>
          <p:nvPr/>
        </p:nvGrpSpPr>
        <p:grpSpPr>
          <a:xfrm>
            <a:off x="660400" y="1130300"/>
            <a:ext cx="10858500" cy="4317999"/>
            <a:chOff x="660400" y="1130300"/>
            <a:chExt cx="10858500" cy="4317999"/>
          </a:xfrm>
        </p:grpSpPr>
        <p:sp>
          <p:nvSpPr>
            <p:cNvPr id="3" name="Title" descr="8e81aa49-60e7-4ee9-8e5e-bae91a06a692">
              <a:extLst>
                <a:ext uri="{FF2B5EF4-FFF2-40B4-BE49-F238E27FC236}">
                  <a16:creationId xmlns:a16="http://schemas.microsoft.com/office/drawing/2014/main" id="{6DA9A8E1-1660-E592-67F9-6ADA6BA85FE7}"/>
                </a:ext>
              </a:extLst>
            </p:cNvPr>
            <p:cNvSpPr>
              <a:spLocks/>
            </p:cNvSpPr>
            <p:nvPr/>
          </p:nvSpPr>
          <p:spPr>
            <a:xfrm>
              <a:off x="660400" y="1130300"/>
              <a:ext cx="10858500" cy="523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normAutofit/>
            </a:bodyPr>
            <a:lstStyle/>
            <a:p>
              <a:pPr algn="ctr"/>
              <a:r>
                <a:rPr lang="en-US" sz="2400" b="1" i="0" u="none">
                  <a:solidFill>
                    <a:srgbClr val="2F2F2F"/>
                  </a:solidFill>
                  <a:ea typeface="微软雅黑"/>
                </a:rPr>
                <a:t>感受杨振宁先生深厚的爱国之情</a:t>
              </a:r>
            </a:p>
          </p:txBody>
        </p:sp>
        <p:grpSp>
          <p:nvGrpSpPr>
            <p:cNvPr id="4" name="组合 3" descr="52c2cb75-3bae-4449-b34a-0f43c6b48754">
              <a:extLst>
                <a:ext uri="{FF2B5EF4-FFF2-40B4-BE49-F238E27FC236}">
                  <a16:creationId xmlns:a16="http://schemas.microsoft.com/office/drawing/2014/main" id="{960CB724-51E5-3E56-C939-46C126F71F79}"/>
                </a:ext>
              </a:extLst>
            </p:cNvPr>
            <p:cNvGrpSpPr/>
            <p:nvPr/>
          </p:nvGrpSpPr>
          <p:grpSpPr>
            <a:xfrm>
              <a:off x="660400" y="2758562"/>
              <a:ext cx="3555964" cy="2689737"/>
              <a:chOff x="4223198" y="1544856"/>
              <a:chExt cx="3555964" cy="2689737"/>
            </a:xfrm>
          </p:grpSpPr>
          <p:sp>
            <p:nvSpPr>
              <p:cNvPr id="30" name="ComponentBackground1" descr="26858128-e377-4131-a1c6-7fec7ac1836a">
                <a:extLst>
                  <a:ext uri="{FF2B5EF4-FFF2-40B4-BE49-F238E27FC236}">
                    <a16:creationId xmlns:a16="http://schemas.microsoft.com/office/drawing/2014/main" id="{00665D5C-5E97-148B-C4CE-522A975E1D02}"/>
                  </a:ext>
                </a:extLst>
              </p:cNvPr>
              <p:cNvSpPr/>
              <p:nvPr/>
            </p:nvSpPr>
            <p:spPr>
              <a:xfrm>
                <a:off x="4223198" y="1913780"/>
                <a:ext cx="636374" cy="1272746"/>
              </a:xfrm>
              <a:custGeom>
                <a:avLst/>
                <a:gdLst>
                  <a:gd name="connsiteX0" fmla="*/ 762000 w 762000"/>
                  <a:gd name="connsiteY0" fmla="*/ 0 h 1524000"/>
                  <a:gd name="connsiteX1" fmla="*/ 762000 w 762000"/>
                  <a:gd name="connsiteY1" fmla="*/ 1524000 h 1524000"/>
                  <a:gd name="connsiteX2" fmla="*/ 0 w 762000"/>
                  <a:gd name="connsiteY2" fmla="*/ 762000 h 1524000"/>
                  <a:gd name="connsiteX3" fmla="*/ 762000 w 762000"/>
                  <a:gd name="connsiteY3" fmla="*/ 0 h 1524000"/>
                </a:gdLst>
                <a:ahLst/>
                <a:cxnLst>
                  <a:cxn ang="0">
                    <a:pos x="connsiteX0" y="connsiteY0"/>
                  </a:cxn>
                  <a:cxn ang="0">
                    <a:pos x="connsiteX1" y="connsiteY1"/>
                  </a:cxn>
                  <a:cxn ang="0">
                    <a:pos x="connsiteX2" y="connsiteY2"/>
                  </a:cxn>
                  <a:cxn ang="0">
                    <a:pos x="connsiteX3" y="connsiteY3"/>
                  </a:cxn>
                </a:cxnLst>
                <a:rect l="l" t="t" r="r" b="b"/>
                <a:pathLst>
                  <a:path w="762000" h="1524000">
                    <a:moveTo>
                      <a:pt x="762000" y="0"/>
                    </a:moveTo>
                    <a:lnTo>
                      <a:pt x="762000" y="1524000"/>
                    </a:lnTo>
                    <a:cubicBezTo>
                      <a:pt x="341159" y="1524000"/>
                      <a:pt x="0" y="1182841"/>
                      <a:pt x="0" y="762000"/>
                    </a:cubicBezTo>
                    <a:cubicBezTo>
                      <a:pt x="0" y="341159"/>
                      <a:pt x="341159" y="0"/>
                      <a:pt x="762000" y="0"/>
                    </a:cubicBezTo>
                    <a:close/>
                  </a:path>
                </a:pathLst>
              </a:cu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a:endParaRPr/>
              </a:p>
            </p:txBody>
          </p:sp>
          <p:sp>
            <p:nvSpPr>
              <p:cNvPr id="31" name="IconBackground1" descr="484deec3-3ed9-49e8-96b1-660976e3d864">
                <a:extLst>
                  <a:ext uri="{FF2B5EF4-FFF2-40B4-BE49-F238E27FC236}">
                    <a16:creationId xmlns:a16="http://schemas.microsoft.com/office/drawing/2014/main" id="{EC73E1E9-2712-C53F-A026-EC39F94C12BA}"/>
                  </a:ext>
                </a:extLst>
              </p:cNvPr>
              <p:cNvSpPr/>
              <p:nvPr/>
            </p:nvSpPr>
            <p:spPr>
              <a:xfrm>
                <a:off x="4457064" y="2087336"/>
                <a:ext cx="925634" cy="925634"/>
              </a:xfrm>
              <a:prstGeom prst="ellipse">
                <a:avLst/>
              </a:prstGeom>
              <a:solidFill>
                <a:schemeClr val="bg1"/>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nchorCtr="0"/>
              <a:lstStyle/>
              <a:p>
                <a:pPr algn="ctr"/>
                <a:endParaRPr/>
              </a:p>
            </p:txBody>
          </p:sp>
          <p:sp>
            <p:nvSpPr>
              <p:cNvPr id="32" name="Icon1" descr="eea16530-c4cc-4076-9d88-1d376d6f3ad2">
                <a:extLst>
                  <a:ext uri="{FF2B5EF4-FFF2-40B4-BE49-F238E27FC236}">
                    <a16:creationId xmlns:a16="http://schemas.microsoft.com/office/drawing/2014/main" id="{D91BA6C2-095A-B071-6A70-4312D2A3E8E1}"/>
                  </a:ext>
                </a:extLst>
              </p:cNvPr>
              <p:cNvSpPr/>
              <p:nvPr/>
            </p:nvSpPr>
            <p:spPr>
              <a:xfrm>
                <a:off x="4746324" y="2419987"/>
                <a:ext cx="347114" cy="260332"/>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419 w 533400"/>
                  <a:gd name="connsiteY9" fmla="*/ 198646 h 400050"/>
                  <a:gd name="connsiteX10" fmla="*/ 351414 w 533400"/>
                  <a:gd name="connsiteY10" fmla="*/ 204170 h 400050"/>
                  <a:gd name="connsiteX11" fmla="*/ 351414 w 533400"/>
                  <a:gd name="connsiteY11" fmla="*/ 204170 h 400050"/>
                  <a:gd name="connsiteX12" fmla="*/ 267118 w 533400"/>
                  <a:gd name="connsiteY12" fmla="*/ 315613 h 400050"/>
                  <a:gd name="connsiteX13" fmla="*/ 264641 w 533400"/>
                  <a:gd name="connsiteY13" fmla="*/ 318470 h 400050"/>
                  <a:gd name="connsiteX14" fmla="*/ 224255 w 533400"/>
                  <a:gd name="connsiteY14" fmla="*/ 318756 h 400050"/>
                  <a:gd name="connsiteX15" fmla="*/ 224255 w 533400"/>
                  <a:gd name="connsiteY15" fmla="*/ 318756 h 400050"/>
                  <a:gd name="connsiteX16" fmla="*/ 162152 w 533400"/>
                  <a:gd name="connsiteY16" fmla="*/ 257415 h 400050"/>
                  <a:gd name="connsiteX17" fmla="*/ 160247 w 533400"/>
                  <a:gd name="connsiteY17" fmla="*/ 255701 h 400050"/>
                  <a:gd name="connsiteX18" fmla="*/ 120052 w 533400"/>
                  <a:gd name="connsiteY18" fmla="*/ 259606 h 400050"/>
                  <a:gd name="connsiteX19" fmla="*/ 120052 w 533400"/>
                  <a:gd name="connsiteY19" fmla="*/ 259606 h 400050"/>
                  <a:gd name="connsiteX20" fmla="*/ 32517 w 533400"/>
                  <a:gd name="connsiteY20" fmla="*/ 366095 h 400050"/>
                  <a:gd name="connsiteX21" fmla="*/ 30326 w 533400"/>
                  <a:gd name="connsiteY21" fmla="*/ 372096 h 400050"/>
                  <a:gd name="connsiteX22" fmla="*/ 39851 w 533400"/>
                  <a:gd name="connsiteY22" fmla="*/ 381621 h 400050"/>
                  <a:gd name="connsiteX23" fmla="*/ 39851 w 533400"/>
                  <a:gd name="connsiteY23" fmla="*/ 381621 h 400050"/>
                  <a:gd name="connsiteX24" fmla="*/ 497242 w 533400"/>
                  <a:gd name="connsiteY24" fmla="*/ 381621 h 400050"/>
                  <a:gd name="connsiteX25" fmla="*/ 502480 w 533400"/>
                  <a:gd name="connsiteY25" fmla="*/ 380002 h 400050"/>
                  <a:gd name="connsiteX26" fmla="*/ 505147 w 533400"/>
                  <a:gd name="connsiteY26" fmla="*/ 366762 h 400050"/>
                  <a:gd name="connsiteX27" fmla="*/ 505147 w 533400"/>
                  <a:gd name="connsiteY27" fmla="*/ 366762 h 400050"/>
                  <a:gd name="connsiteX28" fmla="*/ 397991 w 533400"/>
                  <a:gd name="connsiteY28" fmla="*/ 205504 h 400050"/>
                  <a:gd name="connsiteX29" fmla="*/ 391419 w 533400"/>
                  <a:gd name="connsiteY29" fmla="*/ 198646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245" y="621"/>
                      <a:pt x="534008" y="13385"/>
                      <a:pt x="534008" y="29196"/>
                    </a:cubicBezTo>
                    <a:lnTo>
                      <a:pt x="534008" y="372096"/>
                    </a:lnTo>
                    <a:cubicBezTo>
                      <a:pt x="534008" y="387907"/>
                      <a:pt x="521245" y="400671"/>
                      <a:pt x="505433" y="400671"/>
                    </a:cubicBezTo>
                    <a:lnTo>
                      <a:pt x="29183" y="400671"/>
                    </a:lnTo>
                    <a:cubicBezTo>
                      <a:pt x="13371" y="400671"/>
                      <a:pt x="608" y="387907"/>
                      <a:pt x="608" y="372096"/>
                    </a:cubicBezTo>
                    <a:lnTo>
                      <a:pt x="608" y="29196"/>
                    </a:lnTo>
                    <a:cubicBezTo>
                      <a:pt x="608" y="13385"/>
                      <a:pt x="13371" y="621"/>
                      <a:pt x="29183" y="621"/>
                    </a:cubicBezTo>
                    <a:lnTo>
                      <a:pt x="505433" y="621"/>
                    </a:lnTo>
                    <a:close/>
                    <a:moveTo>
                      <a:pt x="391419" y="198646"/>
                    </a:moveTo>
                    <a:cubicBezTo>
                      <a:pt x="378846" y="189121"/>
                      <a:pt x="360939" y="191597"/>
                      <a:pt x="351414" y="204170"/>
                    </a:cubicBezTo>
                    <a:lnTo>
                      <a:pt x="351414" y="204170"/>
                    </a:lnTo>
                    <a:lnTo>
                      <a:pt x="267118" y="315613"/>
                    </a:lnTo>
                    <a:cubicBezTo>
                      <a:pt x="266355" y="316660"/>
                      <a:pt x="265498" y="317518"/>
                      <a:pt x="264641" y="318470"/>
                    </a:cubicBezTo>
                    <a:cubicBezTo>
                      <a:pt x="253592" y="329710"/>
                      <a:pt x="235495" y="329805"/>
                      <a:pt x="224255" y="318756"/>
                    </a:cubicBezTo>
                    <a:lnTo>
                      <a:pt x="224255" y="318756"/>
                    </a:lnTo>
                    <a:lnTo>
                      <a:pt x="162152" y="257415"/>
                    </a:lnTo>
                    <a:cubicBezTo>
                      <a:pt x="161485" y="256844"/>
                      <a:pt x="160914" y="256177"/>
                      <a:pt x="160247" y="255701"/>
                    </a:cubicBezTo>
                    <a:cubicBezTo>
                      <a:pt x="148055" y="245699"/>
                      <a:pt x="130053" y="247414"/>
                      <a:pt x="120052" y="259606"/>
                    </a:cubicBezTo>
                    <a:lnTo>
                      <a:pt x="120052" y="259606"/>
                    </a:lnTo>
                    <a:lnTo>
                      <a:pt x="32517" y="366095"/>
                    </a:lnTo>
                    <a:cubicBezTo>
                      <a:pt x="31088" y="367810"/>
                      <a:pt x="30326" y="369905"/>
                      <a:pt x="30326" y="372096"/>
                    </a:cubicBezTo>
                    <a:cubicBezTo>
                      <a:pt x="30326" y="377335"/>
                      <a:pt x="34612" y="381621"/>
                      <a:pt x="39851" y="381621"/>
                    </a:cubicBezTo>
                    <a:lnTo>
                      <a:pt x="39851" y="381621"/>
                    </a:lnTo>
                    <a:lnTo>
                      <a:pt x="497242" y="381621"/>
                    </a:lnTo>
                    <a:cubicBezTo>
                      <a:pt x="499146" y="381621"/>
                      <a:pt x="500956" y="381050"/>
                      <a:pt x="502480" y="380002"/>
                    </a:cubicBezTo>
                    <a:cubicBezTo>
                      <a:pt x="506862" y="377049"/>
                      <a:pt x="508005" y="371144"/>
                      <a:pt x="505147" y="366762"/>
                    </a:cubicBezTo>
                    <a:lnTo>
                      <a:pt x="505147" y="366762"/>
                    </a:lnTo>
                    <a:lnTo>
                      <a:pt x="397991" y="205504"/>
                    </a:lnTo>
                    <a:cubicBezTo>
                      <a:pt x="396181" y="202932"/>
                      <a:pt x="393990" y="200551"/>
                      <a:pt x="391419" y="198646"/>
                    </a:cubicBez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0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a:p>
            </p:txBody>
          </p:sp>
          <p:sp>
            <p:nvSpPr>
              <p:cNvPr id="33" name="Bullet1" descr="e2302089-a429-4383-bddb-449b2a5d2566">
                <a:extLst>
                  <a:ext uri="{FF2B5EF4-FFF2-40B4-BE49-F238E27FC236}">
                    <a16:creationId xmlns:a16="http://schemas.microsoft.com/office/drawing/2014/main" id="{C3A8FEF7-A9BB-8570-C3A9-7FAC5BE22743}"/>
                  </a:ext>
                </a:extLst>
              </p:cNvPr>
              <p:cNvSpPr>
                <a:spLocks/>
              </p:cNvSpPr>
              <p:nvPr/>
            </p:nvSpPr>
            <p:spPr>
              <a:xfrm>
                <a:off x="5452611" y="1544856"/>
                <a:ext cx="2326550" cy="9256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normAutofit/>
              </a:bodyPr>
              <a:lstStyle/>
              <a:p>
                <a:pPr algn="l"/>
                <a:r>
                  <a:rPr lang="en-US" sz="1800" b="1" i="0" u="none">
                    <a:solidFill>
                      <a:srgbClr val="2F2F2F"/>
                    </a:solidFill>
                    <a:ea typeface="微软雅黑"/>
                  </a:rPr>
                  <a:t>热爱祖国</a:t>
                </a:r>
              </a:p>
            </p:txBody>
          </p:sp>
          <p:sp>
            <p:nvSpPr>
              <p:cNvPr id="34" name="Text1" descr="b01eeccc-63c7-4dc8-8f5b-fabd1cae43cb">
                <a:extLst>
                  <a:ext uri="{FF2B5EF4-FFF2-40B4-BE49-F238E27FC236}">
                    <a16:creationId xmlns:a16="http://schemas.microsoft.com/office/drawing/2014/main" id="{96164912-90B8-9666-33BB-FB774B6AA8DF}"/>
                  </a:ext>
                </a:extLst>
              </p:cNvPr>
              <p:cNvSpPr>
                <a:spLocks/>
              </p:cNvSpPr>
              <p:nvPr/>
            </p:nvSpPr>
            <p:spPr>
              <a:xfrm>
                <a:off x="5452612" y="2471644"/>
                <a:ext cx="2326550" cy="17629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normAutofit/>
              </a:bodyPr>
              <a:lstStyle/>
              <a:p>
                <a:pPr algn="l">
                  <a:lnSpc>
                    <a:spcPct val="120000"/>
                  </a:lnSpc>
                </a:pPr>
                <a:r>
                  <a:rPr lang="en-US" sz="1200" b="0" i="0" u="none">
                    <a:solidFill>
                      <a:srgbClr val="2F2F2F"/>
                    </a:solidFill>
                    <a:ea typeface="微软雅黑"/>
                  </a:rPr>
                  <a:t>杨振宁先生多次表达对中国的深厚感情，认为中华传统文化造就的民族精神特质和性格倾向是西方文化无法相比的。</a:t>
                </a:r>
              </a:p>
            </p:txBody>
          </p:sp>
        </p:grpSp>
        <p:grpSp>
          <p:nvGrpSpPr>
            <p:cNvPr id="5" name="组合 4" descr="3486fd76-0333-4dde-8f7d-19eadc19745e">
              <a:extLst>
                <a:ext uri="{FF2B5EF4-FFF2-40B4-BE49-F238E27FC236}">
                  <a16:creationId xmlns:a16="http://schemas.microsoft.com/office/drawing/2014/main" id="{AA60BCE1-F990-EA31-E31D-F64963FA8AD3}"/>
                </a:ext>
              </a:extLst>
            </p:cNvPr>
            <p:cNvGrpSpPr/>
            <p:nvPr/>
          </p:nvGrpSpPr>
          <p:grpSpPr>
            <a:xfrm>
              <a:off x="4271757" y="2758562"/>
              <a:ext cx="3555964" cy="2689737"/>
              <a:chOff x="4223198" y="1544856"/>
              <a:chExt cx="3555964" cy="2689737"/>
            </a:xfrm>
          </p:grpSpPr>
          <p:sp>
            <p:nvSpPr>
              <p:cNvPr id="25" name="ComponentBackground2" descr="03253beb-8775-46b2-8519-81aa927613a5">
                <a:extLst>
                  <a:ext uri="{FF2B5EF4-FFF2-40B4-BE49-F238E27FC236}">
                    <a16:creationId xmlns:a16="http://schemas.microsoft.com/office/drawing/2014/main" id="{B2ADE265-1549-313A-0221-5FE367660C6B}"/>
                  </a:ext>
                </a:extLst>
              </p:cNvPr>
              <p:cNvSpPr/>
              <p:nvPr/>
            </p:nvSpPr>
            <p:spPr>
              <a:xfrm>
                <a:off x="4223198" y="1913780"/>
                <a:ext cx="636374" cy="1272746"/>
              </a:xfrm>
              <a:custGeom>
                <a:avLst/>
                <a:gdLst>
                  <a:gd name="connsiteX0" fmla="*/ 762000 w 762000"/>
                  <a:gd name="connsiteY0" fmla="*/ 0 h 1524000"/>
                  <a:gd name="connsiteX1" fmla="*/ 762000 w 762000"/>
                  <a:gd name="connsiteY1" fmla="*/ 1524000 h 1524000"/>
                  <a:gd name="connsiteX2" fmla="*/ 0 w 762000"/>
                  <a:gd name="connsiteY2" fmla="*/ 762000 h 1524000"/>
                  <a:gd name="connsiteX3" fmla="*/ 762000 w 762000"/>
                  <a:gd name="connsiteY3" fmla="*/ 0 h 1524000"/>
                </a:gdLst>
                <a:ahLst/>
                <a:cxnLst>
                  <a:cxn ang="0">
                    <a:pos x="connsiteX0" y="connsiteY0"/>
                  </a:cxn>
                  <a:cxn ang="0">
                    <a:pos x="connsiteX1" y="connsiteY1"/>
                  </a:cxn>
                  <a:cxn ang="0">
                    <a:pos x="connsiteX2" y="connsiteY2"/>
                  </a:cxn>
                  <a:cxn ang="0">
                    <a:pos x="connsiteX3" y="connsiteY3"/>
                  </a:cxn>
                </a:cxnLst>
                <a:rect l="l" t="t" r="r" b="b"/>
                <a:pathLst>
                  <a:path w="762000" h="1524000">
                    <a:moveTo>
                      <a:pt x="762000" y="0"/>
                    </a:moveTo>
                    <a:lnTo>
                      <a:pt x="762000" y="1524000"/>
                    </a:lnTo>
                    <a:cubicBezTo>
                      <a:pt x="341159" y="1524000"/>
                      <a:pt x="0" y="1182841"/>
                      <a:pt x="0" y="762000"/>
                    </a:cubicBezTo>
                    <a:cubicBezTo>
                      <a:pt x="0" y="341159"/>
                      <a:pt x="341159" y="0"/>
                      <a:pt x="762000" y="0"/>
                    </a:cubicBezTo>
                    <a:close/>
                  </a:path>
                </a:pathLst>
              </a:custGeom>
              <a:gradFill>
                <a:gsLst>
                  <a:gs pos="0">
                    <a:schemeClr val="accent2">
                      <a:lumMod val="60000"/>
                      <a:lumOff val="40000"/>
                    </a:schemeClr>
                  </a:gs>
                  <a:gs pos="60000">
                    <a:schemeClr val="accent2"/>
                  </a:gs>
                </a:gsLst>
                <a:lin ang="2700000" scaled="0"/>
              </a:gradFill>
              <a:ln w="57150" cap="rnd">
                <a:noFill/>
                <a:prstDash val="solid"/>
                <a:round/>
              </a:ln>
              <a:effectLst>
                <a:outerShdw blurRad="76200" dist="50800" dir="5400000" algn="ctr" rotWithShape="0">
                  <a:schemeClr val="accent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a:endParaRPr/>
              </a:p>
            </p:txBody>
          </p:sp>
          <p:sp>
            <p:nvSpPr>
              <p:cNvPr id="26" name="IconBackground2" descr="2108c287-d19f-4649-94fd-adbe9ae0c490">
                <a:extLst>
                  <a:ext uri="{FF2B5EF4-FFF2-40B4-BE49-F238E27FC236}">
                    <a16:creationId xmlns:a16="http://schemas.microsoft.com/office/drawing/2014/main" id="{231DD11B-3462-9260-A38E-BF968EB42F38}"/>
                  </a:ext>
                </a:extLst>
              </p:cNvPr>
              <p:cNvSpPr/>
              <p:nvPr/>
            </p:nvSpPr>
            <p:spPr>
              <a:xfrm>
                <a:off x="4457064" y="2087336"/>
                <a:ext cx="925634" cy="925634"/>
              </a:xfrm>
              <a:prstGeom prst="ellipse">
                <a:avLst/>
              </a:prstGeom>
              <a:solidFill>
                <a:schemeClr val="bg1"/>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nchorCtr="0"/>
              <a:lstStyle/>
              <a:p>
                <a:pPr algn="ctr"/>
                <a:endParaRPr/>
              </a:p>
            </p:txBody>
          </p:sp>
          <p:sp>
            <p:nvSpPr>
              <p:cNvPr id="27" name="Icon2" descr="ab2063f9-fccd-4254-b185-c268b4220fff">
                <a:extLst>
                  <a:ext uri="{FF2B5EF4-FFF2-40B4-BE49-F238E27FC236}">
                    <a16:creationId xmlns:a16="http://schemas.microsoft.com/office/drawing/2014/main" id="{8AC6EF5E-FB25-2FAF-2C66-FA33E37DD9FC}"/>
                  </a:ext>
                </a:extLst>
              </p:cNvPr>
              <p:cNvSpPr/>
              <p:nvPr/>
            </p:nvSpPr>
            <p:spPr>
              <a:xfrm>
                <a:off x="4746324" y="2419987"/>
                <a:ext cx="347114" cy="260332"/>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419 w 533400"/>
                  <a:gd name="connsiteY9" fmla="*/ 198646 h 400050"/>
                  <a:gd name="connsiteX10" fmla="*/ 351414 w 533400"/>
                  <a:gd name="connsiteY10" fmla="*/ 204170 h 400050"/>
                  <a:gd name="connsiteX11" fmla="*/ 351414 w 533400"/>
                  <a:gd name="connsiteY11" fmla="*/ 204170 h 400050"/>
                  <a:gd name="connsiteX12" fmla="*/ 267118 w 533400"/>
                  <a:gd name="connsiteY12" fmla="*/ 315613 h 400050"/>
                  <a:gd name="connsiteX13" fmla="*/ 264641 w 533400"/>
                  <a:gd name="connsiteY13" fmla="*/ 318470 h 400050"/>
                  <a:gd name="connsiteX14" fmla="*/ 224255 w 533400"/>
                  <a:gd name="connsiteY14" fmla="*/ 318756 h 400050"/>
                  <a:gd name="connsiteX15" fmla="*/ 224255 w 533400"/>
                  <a:gd name="connsiteY15" fmla="*/ 318756 h 400050"/>
                  <a:gd name="connsiteX16" fmla="*/ 162152 w 533400"/>
                  <a:gd name="connsiteY16" fmla="*/ 257415 h 400050"/>
                  <a:gd name="connsiteX17" fmla="*/ 160247 w 533400"/>
                  <a:gd name="connsiteY17" fmla="*/ 255701 h 400050"/>
                  <a:gd name="connsiteX18" fmla="*/ 120052 w 533400"/>
                  <a:gd name="connsiteY18" fmla="*/ 259606 h 400050"/>
                  <a:gd name="connsiteX19" fmla="*/ 120052 w 533400"/>
                  <a:gd name="connsiteY19" fmla="*/ 259606 h 400050"/>
                  <a:gd name="connsiteX20" fmla="*/ 32517 w 533400"/>
                  <a:gd name="connsiteY20" fmla="*/ 366095 h 400050"/>
                  <a:gd name="connsiteX21" fmla="*/ 30326 w 533400"/>
                  <a:gd name="connsiteY21" fmla="*/ 372096 h 400050"/>
                  <a:gd name="connsiteX22" fmla="*/ 39851 w 533400"/>
                  <a:gd name="connsiteY22" fmla="*/ 381621 h 400050"/>
                  <a:gd name="connsiteX23" fmla="*/ 39851 w 533400"/>
                  <a:gd name="connsiteY23" fmla="*/ 381621 h 400050"/>
                  <a:gd name="connsiteX24" fmla="*/ 497242 w 533400"/>
                  <a:gd name="connsiteY24" fmla="*/ 381621 h 400050"/>
                  <a:gd name="connsiteX25" fmla="*/ 502480 w 533400"/>
                  <a:gd name="connsiteY25" fmla="*/ 380002 h 400050"/>
                  <a:gd name="connsiteX26" fmla="*/ 505147 w 533400"/>
                  <a:gd name="connsiteY26" fmla="*/ 366762 h 400050"/>
                  <a:gd name="connsiteX27" fmla="*/ 505147 w 533400"/>
                  <a:gd name="connsiteY27" fmla="*/ 366762 h 400050"/>
                  <a:gd name="connsiteX28" fmla="*/ 397991 w 533400"/>
                  <a:gd name="connsiteY28" fmla="*/ 205504 h 400050"/>
                  <a:gd name="connsiteX29" fmla="*/ 391419 w 533400"/>
                  <a:gd name="connsiteY29" fmla="*/ 198646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245" y="621"/>
                      <a:pt x="534008" y="13385"/>
                      <a:pt x="534008" y="29196"/>
                    </a:cubicBezTo>
                    <a:lnTo>
                      <a:pt x="534008" y="372096"/>
                    </a:lnTo>
                    <a:cubicBezTo>
                      <a:pt x="534008" y="387907"/>
                      <a:pt x="521245" y="400671"/>
                      <a:pt x="505433" y="400671"/>
                    </a:cubicBezTo>
                    <a:lnTo>
                      <a:pt x="29183" y="400671"/>
                    </a:lnTo>
                    <a:cubicBezTo>
                      <a:pt x="13371" y="400671"/>
                      <a:pt x="608" y="387907"/>
                      <a:pt x="608" y="372096"/>
                    </a:cubicBezTo>
                    <a:lnTo>
                      <a:pt x="608" y="29196"/>
                    </a:lnTo>
                    <a:cubicBezTo>
                      <a:pt x="608" y="13385"/>
                      <a:pt x="13371" y="621"/>
                      <a:pt x="29183" y="621"/>
                    </a:cubicBezTo>
                    <a:lnTo>
                      <a:pt x="505433" y="621"/>
                    </a:lnTo>
                    <a:close/>
                    <a:moveTo>
                      <a:pt x="391419" y="198646"/>
                    </a:moveTo>
                    <a:cubicBezTo>
                      <a:pt x="378846" y="189121"/>
                      <a:pt x="360939" y="191597"/>
                      <a:pt x="351414" y="204170"/>
                    </a:cubicBezTo>
                    <a:lnTo>
                      <a:pt x="351414" y="204170"/>
                    </a:lnTo>
                    <a:lnTo>
                      <a:pt x="267118" y="315613"/>
                    </a:lnTo>
                    <a:cubicBezTo>
                      <a:pt x="266355" y="316660"/>
                      <a:pt x="265498" y="317518"/>
                      <a:pt x="264641" y="318470"/>
                    </a:cubicBezTo>
                    <a:cubicBezTo>
                      <a:pt x="253592" y="329710"/>
                      <a:pt x="235495" y="329805"/>
                      <a:pt x="224255" y="318756"/>
                    </a:cubicBezTo>
                    <a:lnTo>
                      <a:pt x="224255" y="318756"/>
                    </a:lnTo>
                    <a:lnTo>
                      <a:pt x="162152" y="257415"/>
                    </a:lnTo>
                    <a:cubicBezTo>
                      <a:pt x="161485" y="256844"/>
                      <a:pt x="160914" y="256177"/>
                      <a:pt x="160247" y="255701"/>
                    </a:cubicBezTo>
                    <a:cubicBezTo>
                      <a:pt x="148055" y="245699"/>
                      <a:pt x="130053" y="247414"/>
                      <a:pt x="120052" y="259606"/>
                    </a:cubicBezTo>
                    <a:lnTo>
                      <a:pt x="120052" y="259606"/>
                    </a:lnTo>
                    <a:lnTo>
                      <a:pt x="32517" y="366095"/>
                    </a:lnTo>
                    <a:cubicBezTo>
                      <a:pt x="31088" y="367810"/>
                      <a:pt x="30326" y="369905"/>
                      <a:pt x="30326" y="372096"/>
                    </a:cubicBezTo>
                    <a:cubicBezTo>
                      <a:pt x="30326" y="377335"/>
                      <a:pt x="34612" y="381621"/>
                      <a:pt x="39851" y="381621"/>
                    </a:cubicBezTo>
                    <a:lnTo>
                      <a:pt x="39851" y="381621"/>
                    </a:lnTo>
                    <a:lnTo>
                      <a:pt x="497242" y="381621"/>
                    </a:lnTo>
                    <a:cubicBezTo>
                      <a:pt x="499146" y="381621"/>
                      <a:pt x="500956" y="381050"/>
                      <a:pt x="502480" y="380002"/>
                    </a:cubicBezTo>
                    <a:cubicBezTo>
                      <a:pt x="506862" y="377049"/>
                      <a:pt x="508005" y="371144"/>
                      <a:pt x="505147" y="366762"/>
                    </a:cubicBezTo>
                    <a:lnTo>
                      <a:pt x="505147" y="366762"/>
                    </a:lnTo>
                    <a:lnTo>
                      <a:pt x="397991" y="205504"/>
                    </a:lnTo>
                    <a:cubicBezTo>
                      <a:pt x="396181" y="202932"/>
                      <a:pt x="393990" y="200551"/>
                      <a:pt x="391419" y="198646"/>
                    </a:cubicBez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gradFill>
                <a:gsLst>
                  <a:gs pos="0">
                    <a:schemeClr val="accent2">
                      <a:lumMod val="60000"/>
                      <a:lumOff val="40000"/>
                    </a:schemeClr>
                  </a:gs>
                  <a:gs pos="60000">
                    <a:schemeClr val="accent2"/>
                  </a:gs>
                </a:gsLst>
                <a:lin ang="2700000" scaled="0"/>
              </a:gradFill>
              <a:ln w="57150" cap="rnd">
                <a:noFill/>
                <a:prstDash val="solid"/>
                <a:round/>
              </a:ln>
              <a:effectLst>
                <a:outerShdw blurRad="76200" dist="50800" dir="5400000" algn="ctr" rotWithShape="0">
                  <a:schemeClr val="accent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a:p>
            </p:txBody>
          </p:sp>
          <p:sp>
            <p:nvSpPr>
              <p:cNvPr id="28" name="Bullet2" descr="a74bca6c-e0fe-4606-87d0-56a526f23fc6">
                <a:extLst>
                  <a:ext uri="{FF2B5EF4-FFF2-40B4-BE49-F238E27FC236}">
                    <a16:creationId xmlns:a16="http://schemas.microsoft.com/office/drawing/2014/main" id="{2D450ECB-6671-BCDE-0013-D1A847409788}"/>
                  </a:ext>
                </a:extLst>
              </p:cNvPr>
              <p:cNvSpPr>
                <a:spLocks/>
              </p:cNvSpPr>
              <p:nvPr/>
            </p:nvSpPr>
            <p:spPr>
              <a:xfrm>
                <a:off x="5452611" y="1544856"/>
                <a:ext cx="2326550" cy="9256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normAutofit/>
              </a:bodyPr>
              <a:lstStyle/>
              <a:p>
                <a:pPr algn="l"/>
                <a:r>
                  <a:rPr lang="en-US" sz="1800" b="1" i="0" u="none">
                    <a:solidFill>
                      <a:srgbClr val="2F2F2F"/>
                    </a:solidFill>
                    <a:ea typeface="微软雅黑"/>
                  </a:rPr>
                  <a:t>捐赠资料</a:t>
                </a:r>
              </a:p>
            </p:txBody>
          </p:sp>
          <p:sp>
            <p:nvSpPr>
              <p:cNvPr id="29" name="Text2" descr="a291fd6e-1504-4127-9cd7-9a1aad753409">
                <a:extLst>
                  <a:ext uri="{FF2B5EF4-FFF2-40B4-BE49-F238E27FC236}">
                    <a16:creationId xmlns:a16="http://schemas.microsoft.com/office/drawing/2014/main" id="{8A58F6E1-B0AE-B7DB-F360-10FF6B087EAB}"/>
                  </a:ext>
                </a:extLst>
              </p:cNvPr>
              <p:cNvSpPr>
                <a:spLocks/>
              </p:cNvSpPr>
              <p:nvPr/>
            </p:nvSpPr>
            <p:spPr>
              <a:xfrm>
                <a:off x="5452612" y="2471644"/>
                <a:ext cx="2326550" cy="17629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normAutofit/>
              </a:bodyPr>
              <a:lstStyle/>
              <a:p>
                <a:pPr algn="l">
                  <a:lnSpc>
                    <a:spcPct val="120000"/>
                  </a:lnSpc>
                </a:pPr>
                <a:r>
                  <a:rPr lang="en-US" sz="1200" b="0" i="0" u="none">
                    <a:solidFill>
                      <a:srgbClr val="2F2F2F"/>
                    </a:solidFill>
                    <a:latin typeface="微软雅黑"/>
                  </a:rPr>
                  <a:t>2021年，他决定将办公室和资料室内的2000余件资料无偿捐赠给清华大学，传承个人精神和学术成果。</a:t>
                </a:r>
              </a:p>
            </p:txBody>
          </p:sp>
        </p:grpSp>
        <p:grpSp>
          <p:nvGrpSpPr>
            <p:cNvPr id="7" name="组合 6" descr="131aefc4-d7f5-49b6-a9d9-5ca024ba6c4e">
              <a:extLst>
                <a:ext uri="{FF2B5EF4-FFF2-40B4-BE49-F238E27FC236}">
                  <a16:creationId xmlns:a16="http://schemas.microsoft.com/office/drawing/2014/main" id="{77DFE625-50A8-20EF-B15E-9B034C925B8B}"/>
                </a:ext>
              </a:extLst>
            </p:cNvPr>
            <p:cNvGrpSpPr/>
            <p:nvPr/>
          </p:nvGrpSpPr>
          <p:grpSpPr>
            <a:xfrm>
              <a:off x="7883114" y="2758562"/>
              <a:ext cx="3555964" cy="2689737"/>
              <a:chOff x="4223198" y="1544856"/>
              <a:chExt cx="3555964" cy="2689737"/>
            </a:xfrm>
          </p:grpSpPr>
          <p:sp>
            <p:nvSpPr>
              <p:cNvPr id="15" name="ComponentBackground3" descr="388afdf2-a55a-473b-863b-ed46572034ff">
                <a:extLst>
                  <a:ext uri="{FF2B5EF4-FFF2-40B4-BE49-F238E27FC236}">
                    <a16:creationId xmlns:a16="http://schemas.microsoft.com/office/drawing/2014/main" id="{05680AE7-947D-DC8C-540C-62C373A8A375}"/>
                  </a:ext>
                </a:extLst>
              </p:cNvPr>
              <p:cNvSpPr/>
              <p:nvPr/>
            </p:nvSpPr>
            <p:spPr>
              <a:xfrm>
                <a:off x="4223198" y="1913780"/>
                <a:ext cx="636374" cy="1272746"/>
              </a:xfrm>
              <a:custGeom>
                <a:avLst/>
                <a:gdLst>
                  <a:gd name="connsiteX0" fmla="*/ 762000 w 762000"/>
                  <a:gd name="connsiteY0" fmla="*/ 0 h 1524000"/>
                  <a:gd name="connsiteX1" fmla="*/ 762000 w 762000"/>
                  <a:gd name="connsiteY1" fmla="*/ 1524000 h 1524000"/>
                  <a:gd name="connsiteX2" fmla="*/ 0 w 762000"/>
                  <a:gd name="connsiteY2" fmla="*/ 762000 h 1524000"/>
                  <a:gd name="connsiteX3" fmla="*/ 762000 w 762000"/>
                  <a:gd name="connsiteY3" fmla="*/ 0 h 1524000"/>
                </a:gdLst>
                <a:ahLst/>
                <a:cxnLst>
                  <a:cxn ang="0">
                    <a:pos x="connsiteX0" y="connsiteY0"/>
                  </a:cxn>
                  <a:cxn ang="0">
                    <a:pos x="connsiteX1" y="connsiteY1"/>
                  </a:cxn>
                  <a:cxn ang="0">
                    <a:pos x="connsiteX2" y="connsiteY2"/>
                  </a:cxn>
                  <a:cxn ang="0">
                    <a:pos x="connsiteX3" y="connsiteY3"/>
                  </a:cxn>
                </a:cxnLst>
                <a:rect l="l" t="t" r="r" b="b"/>
                <a:pathLst>
                  <a:path w="762000" h="1524000">
                    <a:moveTo>
                      <a:pt x="762000" y="0"/>
                    </a:moveTo>
                    <a:lnTo>
                      <a:pt x="762000" y="1524000"/>
                    </a:lnTo>
                    <a:cubicBezTo>
                      <a:pt x="341159" y="1524000"/>
                      <a:pt x="0" y="1182841"/>
                      <a:pt x="0" y="762000"/>
                    </a:cubicBezTo>
                    <a:cubicBezTo>
                      <a:pt x="0" y="341159"/>
                      <a:pt x="341159" y="0"/>
                      <a:pt x="762000" y="0"/>
                    </a:cubicBezTo>
                    <a:close/>
                  </a:path>
                </a:pathLst>
              </a:custGeom>
              <a:gradFill>
                <a:gsLst>
                  <a:gs pos="0">
                    <a:schemeClr val="accent3">
                      <a:lumMod val="60000"/>
                      <a:lumOff val="40000"/>
                    </a:schemeClr>
                  </a:gs>
                  <a:gs pos="60000">
                    <a:schemeClr val="accent3"/>
                  </a:gs>
                </a:gsLst>
                <a:lin ang="2700000" scaled="0"/>
              </a:gradFill>
              <a:ln w="57150" cap="rnd">
                <a:no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a:endParaRPr/>
              </a:p>
            </p:txBody>
          </p:sp>
          <p:sp>
            <p:nvSpPr>
              <p:cNvPr id="18" name="IconBackground3" descr="de8b19fc-df1d-4554-8827-7006c9ed55e9">
                <a:extLst>
                  <a:ext uri="{FF2B5EF4-FFF2-40B4-BE49-F238E27FC236}">
                    <a16:creationId xmlns:a16="http://schemas.microsoft.com/office/drawing/2014/main" id="{E22B8167-41F2-18F6-A680-8DD3B6A05049}"/>
                  </a:ext>
                </a:extLst>
              </p:cNvPr>
              <p:cNvSpPr/>
              <p:nvPr/>
            </p:nvSpPr>
            <p:spPr>
              <a:xfrm>
                <a:off x="4457064" y="2087336"/>
                <a:ext cx="925634" cy="925634"/>
              </a:xfrm>
              <a:prstGeom prst="ellipse">
                <a:avLst/>
              </a:prstGeom>
              <a:solidFill>
                <a:schemeClr val="bg1"/>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nchorCtr="0"/>
              <a:lstStyle/>
              <a:p>
                <a:pPr algn="ctr"/>
                <a:endParaRPr/>
              </a:p>
            </p:txBody>
          </p:sp>
          <p:sp>
            <p:nvSpPr>
              <p:cNvPr id="20" name="Icon3" descr="702bcd6b-a569-4c55-83b7-62afb426e72d">
                <a:extLst>
                  <a:ext uri="{FF2B5EF4-FFF2-40B4-BE49-F238E27FC236}">
                    <a16:creationId xmlns:a16="http://schemas.microsoft.com/office/drawing/2014/main" id="{2E033FE4-06DE-9360-B68D-42A2016C167C}"/>
                  </a:ext>
                </a:extLst>
              </p:cNvPr>
              <p:cNvSpPr/>
              <p:nvPr/>
            </p:nvSpPr>
            <p:spPr>
              <a:xfrm>
                <a:off x="4746324" y="2419987"/>
                <a:ext cx="347114" cy="260332"/>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419 w 533400"/>
                  <a:gd name="connsiteY9" fmla="*/ 198646 h 400050"/>
                  <a:gd name="connsiteX10" fmla="*/ 351414 w 533400"/>
                  <a:gd name="connsiteY10" fmla="*/ 204170 h 400050"/>
                  <a:gd name="connsiteX11" fmla="*/ 351414 w 533400"/>
                  <a:gd name="connsiteY11" fmla="*/ 204170 h 400050"/>
                  <a:gd name="connsiteX12" fmla="*/ 267118 w 533400"/>
                  <a:gd name="connsiteY12" fmla="*/ 315613 h 400050"/>
                  <a:gd name="connsiteX13" fmla="*/ 264641 w 533400"/>
                  <a:gd name="connsiteY13" fmla="*/ 318470 h 400050"/>
                  <a:gd name="connsiteX14" fmla="*/ 224255 w 533400"/>
                  <a:gd name="connsiteY14" fmla="*/ 318756 h 400050"/>
                  <a:gd name="connsiteX15" fmla="*/ 224255 w 533400"/>
                  <a:gd name="connsiteY15" fmla="*/ 318756 h 400050"/>
                  <a:gd name="connsiteX16" fmla="*/ 162152 w 533400"/>
                  <a:gd name="connsiteY16" fmla="*/ 257415 h 400050"/>
                  <a:gd name="connsiteX17" fmla="*/ 160247 w 533400"/>
                  <a:gd name="connsiteY17" fmla="*/ 255701 h 400050"/>
                  <a:gd name="connsiteX18" fmla="*/ 120052 w 533400"/>
                  <a:gd name="connsiteY18" fmla="*/ 259606 h 400050"/>
                  <a:gd name="connsiteX19" fmla="*/ 120052 w 533400"/>
                  <a:gd name="connsiteY19" fmla="*/ 259606 h 400050"/>
                  <a:gd name="connsiteX20" fmla="*/ 32517 w 533400"/>
                  <a:gd name="connsiteY20" fmla="*/ 366095 h 400050"/>
                  <a:gd name="connsiteX21" fmla="*/ 30326 w 533400"/>
                  <a:gd name="connsiteY21" fmla="*/ 372096 h 400050"/>
                  <a:gd name="connsiteX22" fmla="*/ 39851 w 533400"/>
                  <a:gd name="connsiteY22" fmla="*/ 381621 h 400050"/>
                  <a:gd name="connsiteX23" fmla="*/ 39851 w 533400"/>
                  <a:gd name="connsiteY23" fmla="*/ 381621 h 400050"/>
                  <a:gd name="connsiteX24" fmla="*/ 497242 w 533400"/>
                  <a:gd name="connsiteY24" fmla="*/ 381621 h 400050"/>
                  <a:gd name="connsiteX25" fmla="*/ 502480 w 533400"/>
                  <a:gd name="connsiteY25" fmla="*/ 380002 h 400050"/>
                  <a:gd name="connsiteX26" fmla="*/ 505147 w 533400"/>
                  <a:gd name="connsiteY26" fmla="*/ 366762 h 400050"/>
                  <a:gd name="connsiteX27" fmla="*/ 505147 w 533400"/>
                  <a:gd name="connsiteY27" fmla="*/ 366762 h 400050"/>
                  <a:gd name="connsiteX28" fmla="*/ 397991 w 533400"/>
                  <a:gd name="connsiteY28" fmla="*/ 205504 h 400050"/>
                  <a:gd name="connsiteX29" fmla="*/ 391419 w 533400"/>
                  <a:gd name="connsiteY29" fmla="*/ 198646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245" y="621"/>
                      <a:pt x="534008" y="13385"/>
                      <a:pt x="534008" y="29196"/>
                    </a:cubicBezTo>
                    <a:lnTo>
                      <a:pt x="534008" y="372096"/>
                    </a:lnTo>
                    <a:cubicBezTo>
                      <a:pt x="534008" y="387907"/>
                      <a:pt x="521245" y="400671"/>
                      <a:pt x="505433" y="400671"/>
                    </a:cubicBezTo>
                    <a:lnTo>
                      <a:pt x="29183" y="400671"/>
                    </a:lnTo>
                    <a:cubicBezTo>
                      <a:pt x="13371" y="400671"/>
                      <a:pt x="608" y="387907"/>
                      <a:pt x="608" y="372096"/>
                    </a:cubicBezTo>
                    <a:lnTo>
                      <a:pt x="608" y="29196"/>
                    </a:lnTo>
                    <a:cubicBezTo>
                      <a:pt x="608" y="13385"/>
                      <a:pt x="13371" y="621"/>
                      <a:pt x="29183" y="621"/>
                    </a:cubicBezTo>
                    <a:lnTo>
                      <a:pt x="505433" y="621"/>
                    </a:lnTo>
                    <a:close/>
                    <a:moveTo>
                      <a:pt x="391419" y="198646"/>
                    </a:moveTo>
                    <a:cubicBezTo>
                      <a:pt x="378846" y="189121"/>
                      <a:pt x="360939" y="191597"/>
                      <a:pt x="351414" y="204170"/>
                    </a:cubicBezTo>
                    <a:lnTo>
                      <a:pt x="351414" y="204170"/>
                    </a:lnTo>
                    <a:lnTo>
                      <a:pt x="267118" y="315613"/>
                    </a:lnTo>
                    <a:cubicBezTo>
                      <a:pt x="266355" y="316660"/>
                      <a:pt x="265498" y="317518"/>
                      <a:pt x="264641" y="318470"/>
                    </a:cubicBezTo>
                    <a:cubicBezTo>
                      <a:pt x="253592" y="329710"/>
                      <a:pt x="235495" y="329805"/>
                      <a:pt x="224255" y="318756"/>
                    </a:cubicBezTo>
                    <a:lnTo>
                      <a:pt x="224255" y="318756"/>
                    </a:lnTo>
                    <a:lnTo>
                      <a:pt x="162152" y="257415"/>
                    </a:lnTo>
                    <a:cubicBezTo>
                      <a:pt x="161485" y="256844"/>
                      <a:pt x="160914" y="256177"/>
                      <a:pt x="160247" y="255701"/>
                    </a:cubicBezTo>
                    <a:cubicBezTo>
                      <a:pt x="148055" y="245699"/>
                      <a:pt x="130053" y="247414"/>
                      <a:pt x="120052" y="259606"/>
                    </a:cubicBezTo>
                    <a:lnTo>
                      <a:pt x="120052" y="259606"/>
                    </a:lnTo>
                    <a:lnTo>
                      <a:pt x="32517" y="366095"/>
                    </a:lnTo>
                    <a:cubicBezTo>
                      <a:pt x="31088" y="367810"/>
                      <a:pt x="30326" y="369905"/>
                      <a:pt x="30326" y="372096"/>
                    </a:cubicBezTo>
                    <a:cubicBezTo>
                      <a:pt x="30326" y="377335"/>
                      <a:pt x="34612" y="381621"/>
                      <a:pt x="39851" y="381621"/>
                    </a:cubicBezTo>
                    <a:lnTo>
                      <a:pt x="39851" y="381621"/>
                    </a:lnTo>
                    <a:lnTo>
                      <a:pt x="497242" y="381621"/>
                    </a:lnTo>
                    <a:cubicBezTo>
                      <a:pt x="499146" y="381621"/>
                      <a:pt x="500956" y="381050"/>
                      <a:pt x="502480" y="380002"/>
                    </a:cubicBezTo>
                    <a:cubicBezTo>
                      <a:pt x="506862" y="377049"/>
                      <a:pt x="508005" y="371144"/>
                      <a:pt x="505147" y="366762"/>
                    </a:cubicBezTo>
                    <a:lnTo>
                      <a:pt x="505147" y="366762"/>
                    </a:lnTo>
                    <a:lnTo>
                      <a:pt x="397991" y="205504"/>
                    </a:lnTo>
                    <a:cubicBezTo>
                      <a:pt x="396181" y="202932"/>
                      <a:pt x="393990" y="200551"/>
                      <a:pt x="391419" y="198646"/>
                    </a:cubicBez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gradFill>
                <a:gsLst>
                  <a:gs pos="0">
                    <a:schemeClr val="accent3">
                      <a:lumMod val="60000"/>
                      <a:lumOff val="40000"/>
                    </a:schemeClr>
                  </a:gs>
                  <a:gs pos="60000">
                    <a:schemeClr val="accent3"/>
                  </a:gs>
                </a:gsLst>
                <a:lin ang="2700000" scaled="0"/>
              </a:gradFill>
              <a:ln w="57150" cap="rnd">
                <a:no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a:p>
            </p:txBody>
          </p:sp>
          <p:sp>
            <p:nvSpPr>
              <p:cNvPr id="21" name="Bullet3" descr="26fed5e0-52d8-424f-a031-044de41cdbb3">
                <a:extLst>
                  <a:ext uri="{FF2B5EF4-FFF2-40B4-BE49-F238E27FC236}">
                    <a16:creationId xmlns:a16="http://schemas.microsoft.com/office/drawing/2014/main" id="{CC3F7878-545A-B33B-1E0B-2C538D1CBCE4}"/>
                  </a:ext>
                </a:extLst>
              </p:cNvPr>
              <p:cNvSpPr>
                <a:spLocks/>
              </p:cNvSpPr>
              <p:nvPr/>
            </p:nvSpPr>
            <p:spPr>
              <a:xfrm>
                <a:off x="5452611" y="1544856"/>
                <a:ext cx="2326550" cy="9256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normAutofit/>
              </a:bodyPr>
              <a:lstStyle/>
              <a:p>
                <a:pPr algn="l"/>
                <a:r>
                  <a:rPr lang="en-US" sz="1800" b="1" i="0" u="none">
                    <a:solidFill>
                      <a:srgbClr val="2F2F2F"/>
                    </a:solidFill>
                    <a:ea typeface="微软雅黑"/>
                  </a:rPr>
                  <a:t>教育后学</a:t>
                </a:r>
              </a:p>
            </p:txBody>
          </p:sp>
          <p:sp>
            <p:nvSpPr>
              <p:cNvPr id="24" name="Text3" descr="dc2d4e60-ecb0-4ba2-874a-973f900ed9ed">
                <a:extLst>
                  <a:ext uri="{FF2B5EF4-FFF2-40B4-BE49-F238E27FC236}">
                    <a16:creationId xmlns:a16="http://schemas.microsoft.com/office/drawing/2014/main" id="{08D8E952-E4CA-FC81-D4F2-C3A08426097F}"/>
                  </a:ext>
                </a:extLst>
              </p:cNvPr>
              <p:cNvSpPr>
                <a:spLocks/>
              </p:cNvSpPr>
              <p:nvPr/>
            </p:nvSpPr>
            <p:spPr>
              <a:xfrm>
                <a:off x="5452612" y="2471644"/>
                <a:ext cx="2326550" cy="17629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normAutofit/>
              </a:bodyPr>
              <a:lstStyle/>
              <a:p>
                <a:pPr algn="l">
                  <a:lnSpc>
                    <a:spcPct val="120000"/>
                  </a:lnSpc>
                </a:pPr>
                <a:r>
                  <a:rPr lang="en-US" sz="1200" b="0" i="0" u="none">
                    <a:solidFill>
                      <a:srgbClr val="2F2F2F"/>
                    </a:solidFill>
                    <a:latin typeface="微软雅黑"/>
                  </a:rPr>
                  <a:t>82岁的杨振宁先生答应教大一物理，一学期每周准时授课，以青松之姿引领后学笃行，体现对教育的重视。</a:t>
                </a: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descr="70036708-bb44-461a-b06b-810d50af7002"/>
          <p:cNvSpPr>
            <a:spLocks noGrp="1"/>
          </p:cNvSpPr>
          <p:nvPr>
            <p:ph type="title" hasCustomPrompt="1"/>
          </p:nvPr>
        </p:nvSpPr>
        <p:spPr/>
        <p:txBody>
          <a:bodyPr anchorCtr="0"/>
          <a:lstStyle/>
          <a:p>
            <a:pPr algn="l">
              <a:lnSpc>
                <a:spcPct val="100000"/>
              </a:lnSpc>
              <a:spcBef>
                <a:spcPct val="0"/>
              </a:spcBef>
            </a:pPr>
            <a:r>
              <a:rPr lang="en-US" sz="3600" b="1" i="0" u="none">
                <a:solidFill>
                  <a:srgbClr val="2F2F2F"/>
                </a:solidFill>
                <a:ea typeface="微软雅黑"/>
              </a:rPr>
              <a:t>总结与传承</a:t>
            </a:r>
          </a:p>
        </p:txBody>
      </p:sp>
      <p:sp>
        <p:nvSpPr>
          <p:cNvPr id="25" name="文本占位符 24" descr="6ffe8f73-58e3-4410-9fc9-c577590f48bf"/>
          <p:cNvSpPr>
            <a:spLocks noGrp="1"/>
          </p:cNvSpPr>
          <p:nvPr>
            <p:ph type="body" sz="quarter" idx="1" hasCustomPrompt="1"/>
          </p:nvPr>
        </p:nvSpPr>
        <p:spPr/>
        <p:txBody>
          <a:bodyPr anchorCtr="0"/>
          <a:lstStyle/>
          <a:p>
            <a:pPr algn="l">
              <a:lnSpc>
                <a:spcPct val="120000"/>
              </a:lnSpc>
              <a:spcBef>
                <a:spcPts val="1000"/>
              </a:spcBef>
            </a:pPr>
            <a:r>
              <a:rPr lang="en-US" sz="2000" b="0" i="0" u="none">
                <a:solidFill>
                  <a:srgbClr val="2F2F2F"/>
                </a:solidFill>
                <a:ea typeface="微软雅黑"/>
              </a:rPr>
              <a:t>思考杨振宁精神的传承与发展</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535a26b2-0353-44c2-8937-b5cbb866b999"/>
          <p:cNvSpPr>
            <a:spLocks noGrp="1"/>
          </p:cNvSpPr>
          <p:nvPr>
            <p:ph type="title" hasCustomPrompt="1"/>
          </p:nvPr>
        </p:nvSpPr>
        <p:spPr/>
        <p:txBody>
          <a:bodyPr anchorCtr="0"/>
          <a:lstStyle/>
          <a:p>
            <a:pPr algn="l">
              <a:lnSpc>
                <a:spcPct val="100000"/>
              </a:lnSpc>
              <a:spcBef>
                <a:spcPct val="0"/>
              </a:spcBef>
            </a:pPr>
            <a:r>
              <a:rPr lang="en-US" sz="2800" b="1" i="0" u="none">
                <a:solidFill>
                  <a:srgbClr val="2F2F2F"/>
                </a:solidFill>
                <a:ea typeface="微软雅黑"/>
              </a:rPr>
              <a:t>精神价值</a:t>
            </a:r>
          </a:p>
        </p:txBody>
      </p:sp>
      <p:grpSp>
        <p:nvGrpSpPr>
          <p:cNvPr id="38" name="26b1ba75-94f0-4a30-af16-43ba8df45c49.source.4.zh-Hans.pptx" descr="9c964f06-2ee6-4be4-b6a9-53955e174224">
            <a:extLst>
              <a:ext uri="{FF2B5EF4-FFF2-40B4-BE49-F238E27FC236}">
                <a16:creationId xmlns:a16="http://schemas.microsoft.com/office/drawing/2014/main" id="{2457B56B-9421-6898-2B53-C988737EE584}"/>
              </a:ext>
            </a:extLst>
          </p:cNvPr>
          <p:cNvGrpSpPr/>
          <p:nvPr/>
        </p:nvGrpSpPr>
        <p:grpSpPr>
          <a:xfrm>
            <a:off x="660400" y="1130300"/>
            <a:ext cx="10860089" cy="4749798"/>
            <a:chOff x="660400" y="1130300"/>
            <a:chExt cx="10860089" cy="4749798"/>
          </a:xfrm>
        </p:grpSpPr>
        <p:sp>
          <p:nvSpPr>
            <p:cNvPr id="29" name="任意多边形: 形状 28" descr="7250a738-ea78-43d9-aa6f-23456e32afa4">
              <a:extLst>
                <a:ext uri="{FF2B5EF4-FFF2-40B4-BE49-F238E27FC236}">
                  <a16:creationId xmlns:a16="http://schemas.microsoft.com/office/drawing/2014/main" id="{B4F88DFD-28B5-B257-3573-5D6CD2BA76E9}"/>
                </a:ext>
              </a:extLst>
            </p:cNvPr>
            <p:cNvSpPr/>
            <p:nvPr/>
          </p:nvSpPr>
          <p:spPr bwMode="auto">
            <a:xfrm rot="157607">
              <a:off x="4390103" y="2194447"/>
              <a:ext cx="3405532" cy="3302819"/>
            </a:xfrm>
            <a:custGeom>
              <a:avLst/>
              <a:gdLst>
                <a:gd name="connsiteX0" fmla="*/ 1712795 w 3405532"/>
                <a:gd name="connsiteY0" fmla="*/ 2419698 h 3302819"/>
                <a:gd name="connsiteX1" fmla="*/ 2127622 w 3405532"/>
                <a:gd name="connsiteY1" fmla="*/ 2533707 h 3302819"/>
                <a:gd name="connsiteX2" fmla="*/ 2573243 w 3405532"/>
                <a:gd name="connsiteY2" fmla="*/ 2692959 h 3302819"/>
                <a:gd name="connsiteX3" fmla="*/ 2611284 w 3405532"/>
                <a:gd name="connsiteY3" fmla="*/ 2692959 h 3302819"/>
                <a:gd name="connsiteX4" fmla="*/ 3075019 w 3405532"/>
                <a:gd name="connsiteY4" fmla="*/ 2546375 h 3302819"/>
                <a:gd name="connsiteX5" fmla="*/ 3176462 w 3405532"/>
                <a:gd name="connsiteY5" fmla="*/ 2461320 h 3302819"/>
                <a:gd name="connsiteX6" fmla="*/ 2687365 w 3405532"/>
                <a:gd name="connsiteY6" fmla="*/ 3000603 h 3302819"/>
                <a:gd name="connsiteX7" fmla="*/ 2509841 w 3405532"/>
                <a:gd name="connsiteY7" fmla="*/ 3109184 h 3302819"/>
                <a:gd name="connsiteX8" fmla="*/ 1874016 w 3405532"/>
                <a:gd name="connsiteY8" fmla="*/ 3297390 h 3302819"/>
                <a:gd name="connsiteX9" fmla="*/ 1823295 w 3405532"/>
                <a:gd name="connsiteY9" fmla="*/ 3301009 h 3302819"/>
                <a:gd name="connsiteX10" fmla="*/ 1792500 w 3405532"/>
                <a:gd name="connsiteY10" fmla="*/ 3302819 h 3302819"/>
                <a:gd name="connsiteX11" fmla="*/ 1133126 w 3405532"/>
                <a:gd name="connsiteY11" fmla="*/ 2960790 h 3302819"/>
                <a:gd name="connsiteX12" fmla="*/ 1038929 w 3405532"/>
                <a:gd name="connsiteY12" fmla="*/ 2785252 h 3302819"/>
                <a:gd name="connsiteX13" fmla="*/ 990020 w 3405532"/>
                <a:gd name="connsiteY13" fmla="*/ 2577139 h 3302819"/>
                <a:gd name="connsiteX14" fmla="*/ 1006323 w 3405532"/>
                <a:gd name="connsiteY14" fmla="*/ 2615143 h 3302819"/>
                <a:gd name="connsiteX15" fmla="*/ 1095085 w 3405532"/>
                <a:gd name="connsiteY15" fmla="*/ 2660384 h 3302819"/>
                <a:gd name="connsiteX16" fmla="*/ 1158486 w 3405532"/>
                <a:gd name="connsiteY16" fmla="*/ 2640478 h 3302819"/>
                <a:gd name="connsiteX17" fmla="*/ 1182035 w 3405532"/>
                <a:gd name="connsiteY17" fmla="*/ 2618762 h 3302819"/>
                <a:gd name="connsiteX18" fmla="*/ 1249059 w 3405532"/>
                <a:gd name="connsiteY18" fmla="*/ 2566281 h 3302819"/>
                <a:gd name="connsiteX19" fmla="*/ 1712795 w 3405532"/>
                <a:gd name="connsiteY19" fmla="*/ 2419698 h 3302819"/>
                <a:gd name="connsiteX20" fmla="*/ 493867 w 3405532"/>
                <a:gd name="connsiteY20" fmla="*/ 1288747 h 3302819"/>
                <a:gd name="connsiteX21" fmla="*/ 466678 w 3405532"/>
                <a:gd name="connsiteY21" fmla="*/ 1317688 h 3302819"/>
                <a:gd name="connsiteX22" fmla="*/ 499306 w 3405532"/>
                <a:gd name="connsiteY22" fmla="*/ 1469632 h 3302819"/>
                <a:gd name="connsiteX23" fmla="*/ 528307 w 3405532"/>
                <a:gd name="connsiteY23" fmla="*/ 1482295 h 3302819"/>
                <a:gd name="connsiteX24" fmla="*/ 602626 w 3405532"/>
                <a:gd name="connsiteY24" fmla="*/ 1525707 h 3302819"/>
                <a:gd name="connsiteX25" fmla="*/ 963341 w 3405532"/>
                <a:gd name="connsiteY25" fmla="*/ 2327031 h 3302819"/>
                <a:gd name="connsiteX26" fmla="*/ 981467 w 3405532"/>
                <a:gd name="connsiteY26" fmla="*/ 2797335 h 3302819"/>
                <a:gd name="connsiteX27" fmla="*/ 1305929 w 3405532"/>
                <a:gd name="connsiteY27" fmla="*/ 3207946 h 3302819"/>
                <a:gd name="connsiteX28" fmla="*/ 1421938 w 3405532"/>
                <a:gd name="connsiteY28" fmla="*/ 3269447 h 3302819"/>
                <a:gd name="connsiteX29" fmla="*/ 738574 w 3405532"/>
                <a:gd name="connsiteY29" fmla="*/ 3019824 h 3302819"/>
                <a:gd name="connsiteX30" fmla="*/ 571811 w 3405532"/>
                <a:gd name="connsiteY30" fmla="*/ 2896822 h 3302819"/>
                <a:gd name="connsiteX31" fmla="*/ 156717 w 3405532"/>
                <a:gd name="connsiteY31" fmla="*/ 2377680 h 3302819"/>
                <a:gd name="connsiteX32" fmla="*/ 134965 w 3405532"/>
                <a:gd name="connsiteY32" fmla="*/ 2330649 h 3302819"/>
                <a:gd name="connsiteX33" fmla="*/ 192969 w 3405532"/>
                <a:gd name="connsiteY33" fmla="*/ 1565502 h 3302819"/>
                <a:gd name="connsiteX34" fmla="*/ 319854 w 3405532"/>
                <a:gd name="connsiteY34" fmla="*/ 1413558 h 3302819"/>
                <a:gd name="connsiteX35" fmla="*/ 493867 w 3405532"/>
                <a:gd name="connsiteY35" fmla="*/ 1288747 h 3302819"/>
                <a:gd name="connsiteX36" fmla="*/ 2861347 w 3405532"/>
                <a:gd name="connsiteY36" fmla="*/ 484320 h 3302819"/>
                <a:gd name="connsiteX37" fmla="*/ 3279870 w 3405532"/>
                <a:gd name="connsiteY37" fmla="*/ 1081638 h 3302819"/>
                <a:gd name="connsiteX38" fmla="*/ 3346548 w 3405532"/>
                <a:gd name="connsiteY38" fmla="*/ 1276850 h 3302819"/>
                <a:gd name="connsiteX39" fmla="*/ 3389894 w 3405532"/>
                <a:gd name="connsiteY39" fmla="*/ 1939378 h 3302819"/>
                <a:gd name="connsiteX40" fmla="*/ 3382104 w 3405532"/>
                <a:gd name="connsiteY40" fmla="*/ 1988808 h 3302819"/>
                <a:gd name="connsiteX41" fmla="*/ 2896954 w 3405532"/>
                <a:gd name="connsiteY41" fmla="*/ 2586582 h 3302819"/>
                <a:gd name="connsiteX42" fmla="*/ 2706036 w 3405532"/>
                <a:gd name="connsiteY42" fmla="*/ 2638428 h 3302819"/>
                <a:gd name="connsiteX43" fmla="*/ 2641077 w 3405532"/>
                <a:gd name="connsiteY43" fmla="*/ 2644313 h 3302819"/>
                <a:gd name="connsiteX44" fmla="*/ 2492065 w 3405532"/>
                <a:gd name="connsiteY44" fmla="*/ 2640966 h 3302819"/>
                <a:gd name="connsiteX45" fmla="*/ 2497487 w 3405532"/>
                <a:gd name="connsiteY45" fmla="*/ 2640626 h 3302819"/>
                <a:gd name="connsiteX46" fmla="*/ 2531491 w 3405532"/>
                <a:gd name="connsiteY46" fmla="*/ 2633056 h 3302819"/>
                <a:gd name="connsiteX47" fmla="*/ 2591463 w 3405532"/>
                <a:gd name="connsiteY47" fmla="*/ 2489722 h 3302819"/>
                <a:gd name="connsiteX48" fmla="*/ 2575192 w 3405532"/>
                <a:gd name="connsiteY48" fmla="*/ 2461740 h 3302819"/>
                <a:gd name="connsiteX49" fmla="*/ 2537789 w 3405532"/>
                <a:gd name="connsiteY49" fmla="*/ 2386140 h 3302819"/>
                <a:gd name="connsiteX50" fmla="*/ 2701386 w 3405532"/>
                <a:gd name="connsiteY50" fmla="*/ 1522124 h 3302819"/>
                <a:gd name="connsiteX51" fmla="*/ 2954060 w 3405532"/>
                <a:gd name="connsiteY51" fmla="*/ 1123813 h 3302819"/>
                <a:gd name="connsiteX52" fmla="*/ 2923270 w 3405532"/>
                <a:gd name="connsiteY52" fmla="*/ 603699 h 3302819"/>
                <a:gd name="connsiteX53" fmla="*/ 2861347 w 3405532"/>
                <a:gd name="connsiteY53" fmla="*/ 484320 h 3302819"/>
                <a:gd name="connsiteX54" fmla="*/ 1098592 w 3405532"/>
                <a:gd name="connsiteY54" fmla="*/ 198768 h 3302819"/>
                <a:gd name="connsiteX55" fmla="*/ 1346834 w 3405532"/>
                <a:gd name="connsiteY55" fmla="*/ 238584 h 3302819"/>
                <a:gd name="connsiteX56" fmla="*/ 1526220 w 3405532"/>
                <a:gd name="connsiteY56" fmla="*/ 321837 h 3302819"/>
                <a:gd name="connsiteX57" fmla="*/ 1691111 w 3405532"/>
                <a:gd name="connsiteY57" fmla="*/ 457574 h 3302819"/>
                <a:gd name="connsiteX58" fmla="*/ 1656683 w 3405532"/>
                <a:gd name="connsiteY58" fmla="*/ 439476 h 3302819"/>
                <a:gd name="connsiteX59" fmla="*/ 1622256 w 3405532"/>
                <a:gd name="connsiteY59" fmla="*/ 434047 h 3302819"/>
                <a:gd name="connsiteX60" fmla="*/ 1518972 w 3405532"/>
                <a:gd name="connsiteY60" fmla="*/ 510059 h 3302819"/>
                <a:gd name="connsiteX61" fmla="*/ 1513537 w 3405532"/>
                <a:gd name="connsiteY61" fmla="*/ 540827 h 3302819"/>
                <a:gd name="connsiteX62" fmla="*/ 1491793 w 3405532"/>
                <a:gd name="connsiteY62" fmla="*/ 624079 h 3302819"/>
                <a:gd name="connsiteX63" fmla="*/ 808674 w 3405532"/>
                <a:gd name="connsiteY63" fmla="*/ 1177888 h 3302819"/>
                <a:gd name="connsiteX64" fmla="*/ 357490 w 3405532"/>
                <a:gd name="connsiteY64" fmla="*/ 1319055 h 3302819"/>
                <a:gd name="connsiteX65" fmla="*/ 44016 w 3405532"/>
                <a:gd name="connsiteY65" fmla="*/ 1737127 h 3302819"/>
                <a:gd name="connsiteX66" fmla="*/ 15025 w 3405532"/>
                <a:gd name="connsiteY66" fmla="*/ 1865625 h 3302819"/>
                <a:gd name="connsiteX67" fmla="*/ 80256 w 3405532"/>
                <a:gd name="connsiteY67" fmla="*/ 1139882 h 3302819"/>
                <a:gd name="connsiteX68" fmla="*/ 156360 w 3405532"/>
                <a:gd name="connsiteY68" fmla="*/ 948039 h 3302819"/>
                <a:gd name="connsiteX69" fmla="*/ 551373 w 3405532"/>
                <a:gd name="connsiteY69" fmla="*/ 414138 h 3302819"/>
                <a:gd name="connsiteX70" fmla="*/ 591236 w 3405532"/>
                <a:gd name="connsiteY70" fmla="*/ 381561 h 3302819"/>
                <a:gd name="connsiteX71" fmla="*/ 1098592 w 3405532"/>
                <a:gd name="connsiteY71" fmla="*/ 198768 h 3302819"/>
                <a:gd name="connsiteX72" fmla="*/ 1680180 w 3405532"/>
                <a:gd name="connsiteY72" fmla="*/ 0 h 3302819"/>
                <a:gd name="connsiteX73" fmla="*/ 1886670 w 3405532"/>
                <a:gd name="connsiteY73" fmla="*/ 12664 h 3302819"/>
                <a:gd name="connsiteX74" fmla="*/ 2517008 w 3405532"/>
                <a:gd name="connsiteY74" fmla="*/ 224337 h 3302819"/>
                <a:gd name="connsiteX75" fmla="*/ 2560480 w 3405532"/>
                <a:gd name="connsiteY75" fmla="*/ 251474 h 3302819"/>
                <a:gd name="connsiteX76" fmla="*/ 2928178 w 3405532"/>
                <a:gd name="connsiteY76" fmla="*/ 926293 h 3302819"/>
                <a:gd name="connsiteX77" fmla="*/ 2902819 w 3405532"/>
                <a:gd name="connsiteY77" fmla="*/ 1123493 h 3302819"/>
                <a:gd name="connsiteX78" fmla="*/ 2824932 w 3405532"/>
                <a:gd name="connsiteY78" fmla="*/ 1322501 h 3302819"/>
                <a:gd name="connsiteX79" fmla="*/ 2832178 w 3405532"/>
                <a:gd name="connsiteY79" fmla="*/ 1282699 h 3302819"/>
                <a:gd name="connsiteX80" fmla="*/ 2721687 w 3405532"/>
                <a:gd name="connsiteY80" fmla="*/ 1174149 h 3302819"/>
                <a:gd name="connsiteX81" fmla="*/ 2690895 w 3405532"/>
                <a:gd name="connsiteY81" fmla="*/ 1177768 h 3302819"/>
                <a:gd name="connsiteX82" fmla="*/ 2605763 w 3405532"/>
                <a:gd name="connsiteY82" fmla="*/ 1183195 h 3302819"/>
                <a:gd name="connsiteX83" fmla="*/ 1868557 w 3405532"/>
                <a:gd name="connsiteY83" fmla="*/ 703766 h 3302819"/>
                <a:gd name="connsiteX84" fmla="*/ 1596859 w 3405532"/>
                <a:gd name="connsiteY84" fmla="*/ 318413 h 3302819"/>
                <a:gd name="connsiteX85" fmla="*/ 1102370 w 3405532"/>
                <a:gd name="connsiteY85" fmla="*/ 148352 h 3302819"/>
                <a:gd name="connsiteX86" fmla="*/ 970144 w 3405532"/>
                <a:gd name="connsiteY86" fmla="*/ 159207 h 3302819"/>
                <a:gd name="connsiteX87" fmla="*/ 1680180 w 3405532"/>
                <a:gd name="connsiteY87" fmla="*/ 0 h 3302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3405532" h="3302819">
                  <a:moveTo>
                    <a:pt x="1712795" y="2419698"/>
                  </a:moveTo>
                  <a:cubicBezTo>
                    <a:pt x="1857713" y="2419698"/>
                    <a:pt x="2002630" y="2457701"/>
                    <a:pt x="2127622" y="2533707"/>
                  </a:cubicBezTo>
                  <a:cubicBezTo>
                    <a:pt x="2258047" y="2631429"/>
                    <a:pt x="2413834" y="2685720"/>
                    <a:pt x="2573243" y="2692959"/>
                  </a:cubicBezTo>
                  <a:cubicBezTo>
                    <a:pt x="2585923" y="2692958"/>
                    <a:pt x="2598603" y="2692958"/>
                    <a:pt x="2611284" y="2692959"/>
                  </a:cubicBezTo>
                  <a:cubicBezTo>
                    <a:pt x="2770693" y="2692958"/>
                    <a:pt x="2933725" y="2645907"/>
                    <a:pt x="3075019" y="2546375"/>
                  </a:cubicBezTo>
                  <a:cubicBezTo>
                    <a:pt x="3111249" y="2521040"/>
                    <a:pt x="3145667" y="2492085"/>
                    <a:pt x="3176462" y="2461320"/>
                  </a:cubicBezTo>
                  <a:cubicBezTo>
                    <a:pt x="3058716" y="2669433"/>
                    <a:pt x="2895684" y="2854019"/>
                    <a:pt x="2687365" y="3000603"/>
                  </a:cubicBezTo>
                  <a:cubicBezTo>
                    <a:pt x="2629398" y="3040416"/>
                    <a:pt x="2571431" y="3076609"/>
                    <a:pt x="2509841" y="3109184"/>
                  </a:cubicBezTo>
                  <a:cubicBezTo>
                    <a:pt x="2308768" y="3217764"/>
                    <a:pt x="2091392" y="3279293"/>
                    <a:pt x="1874016" y="3297390"/>
                  </a:cubicBezTo>
                  <a:cubicBezTo>
                    <a:pt x="1855902" y="3299199"/>
                    <a:pt x="1839598" y="3301009"/>
                    <a:pt x="1823295" y="3301009"/>
                  </a:cubicBezTo>
                  <a:cubicBezTo>
                    <a:pt x="1812426" y="3301009"/>
                    <a:pt x="1801557" y="3302819"/>
                    <a:pt x="1792500" y="3302819"/>
                  </a:cubicBezTo>
                  <a:cubicBezTo>
                    <a:pt x="1538894" y="3302819"/>
                    <a:pt x="1288912" y="3183380"/>
                    <a:pt x="1133126" y="2960790"/>
                  </a:cubicBezTo>
                  <a:cubicBezTo>
                    <a:pt x="1093273" y="2904691"/>
                    <a:pt x="1062479" y="2846781"/>
                    <a:pt x="1038929" y="2785252"/>
                  </a:cubicBezTo>
                  <a:cubicBezTo>
                    <a:pt x="1013569" y="2718294"/>
                    <a:pt x="997265" y="2647717"/>
                    <a:pt x="990020" y="2577139"/>
                  </a:cubicBezTo>
                  <a:cubicBezTo>
                    <a:pt x="993643" y="2589807"/>
                    <a:pt x="999077" y="2602475"/>
                    <a:pt x="1006323" y="2615143"/>
                  </a:cubicBezTo>
                  <a:cubicBezTo>
                    <a:pt x="1028060" y="2644097"/>
                    <a:pt x="1060667" y="2660384"/>
                    <a:pt x="1095085" y="2660384"/>
                  </a:cubicBezTo>
                  <a:cubicBezTo>
                    <a:pt x="1118634" y="2660385"/>
                    <a:pt x="1140372" y="2654956"/>
                    <a:pt x="1158486" y="2640478"/>
                  </a:cubicBezTo>
                  <a:cubicBezTo>
                    <a:pt x="1167543" y="2635049"/>
                    <a:pt x="1174789" y="2627810"/>
                    <a:pt x="1182035" y="2618762"/>
                  </a:cubicBezTo>
                  <a:cubicBezTo>
                    <a:pt x="1203773" y="2600665"/>
                    <a:pt x="1225510" y="2582569"/>
                    <a:pt x="1249059" y="2566281"/>
                  </a:cubicBezTo>
                  <a:cubicBezTo>
                    <a:pt x="1390354" y="2466749"/>
                    <a:pt x="1551575" y="2419697"/>
                    <a:pt x="1712795" y="2419698"/>
                  </a:cubicBezTo>
                  <a:close/>
                  <a:moveTo>
                    <a:pt x="493867" y="1288747"/>
                  </a:moveTo>
                  <a:cubicBezTo>
                    <a:pt x="482991" y="1297791"/>
                    <a:pt x="473928" y="1306835"/>
                    <a:pt x="466678" y="1317688"/>
                  </a:cubicBezTo>
                  <a:cubicBezTo>
                    <a:pt x="434051" y="1368336"/>
                    <a:pt x="448552" y="1437073"/>
                    <a:pt x="499306" y="1469632"/>
                  </a:cubicBezTo>
                  <a:cubicBezTo>
                    <a:pt x="508369" y="1475059"/>
                    <a:pt x="519244" y="1480486"/>
                    <a:pt x="528307" y="1482295"/>
                  </a:cubicBezTo>
                  <a:cubicBezTo>
                    <a:pt x="553684" y="1494957"/>
                    <a:pt x="577249" y="1509427"/>
                    <a:pt x="602626" y="1525707"/>
                  </a:cubicBezTo>
                  <a:cubicBezTo>
                    <a:pt x="878147" y="1702975"/>
                    <a:pt x="1010469" y="2021334"/>
                    <a:pt x="963341" y="2327031"/>
                  </a:cubicBezTo>
                  <a:cubicBezTo>
                    <a:pt x="921650" y="2484402"/>
                    <a:pt x="928900" y="2647199"/>
                    <a:pt x="981467" y="2797335"/>
                  </a:cubicBezTo>
                  <a:cubicBezTo>
                    <a:pt x="1039471" y="2960132"/>
                    <a:pt x="1148230" y="3106650"/>
                    <a:pt x="1305929" y="3207946"/>
                  </a:cubicBezTo>
                  <a:cubicBezTo>
                    <a:pt x="1343995" y="3231461"/>
                    <a:pt x="1382060" y="3253167"/>
                    <a:pt x="1421938" y="3269447"/>
                  </a:cubicBezTo>
                  <a:cubicBezTo>
                    <a:pt x="1186295" y="3238696"/>
                    <a:pt x="952465" y="3157297"/>
                    <a:pt x="738574" y="3019824"/>
                  </a:cubicBezTo>
                  <a:cubicBezTo>
                    <a:pt x="678756" y="2981838"/>
                    <a:pt x="624378" y="2940234"/>
                    <a:pt x="571811" y="2896822"/>
                  </a:cubicBezTo>
                  <a:cubicBezTo>
                    <a:pt x="395985" y="2750304"/>
                    <a:pt x="256412" y="2573036"/>
                    <a:pt x="156717" y="2377680"/>
                  </a:cubicBezTo>
                  <a:cubicBezTo>
                    <a:pt x="149466" y="2361400"/>
                    <a:pt x="142216" y="2346929"/>
                    <a:pt x="134965" y="2330649"/>
                  </a:cubicBezTo>
                  <a:cubicBezTo>
                    <a:pt x="26207" y="2091880"/>
                    <a:pt x="38895" y="1802462"/>
                    <a:pt x="192969" y="1565502"/>
                  </a:cubicBezTo>
                  <a:cubicBezTo>
                    <a:pt x="229222" y="1507618"/>
                    <a:pt x="272726" y="1456970"/>
                    <a:pt x="319854" y="1413558"/>
                  </a:cubicBezTo>
                  <a:cubicBezTo>
                    <a:pt x="372421" y="1362910"/>
                    <a:pt x="432238" y="1321306"/>
                    <a:pt x="493867" y="1288747"/>
                  </a:cubicBezTo>
                  <a:close/>
                  <a:moveTo>
                    <a:pt x="2861347" y="484320"/>
                  </a:moveTo>
                  <a:cubicBezTo>
                    <a:pt x="3038395" y="645424"/>
                    <a:pt x="3183476" y="846597"/>
                    <a:pt x="3279870" y="1081638"/>
                  </a:cubicBezTo>
                  <a:cubicBezTo>
                    <a:pt x="3307443" y="1145165"/>
                    <a:pt x="3329707" y="1210838"/>
                    <a:pt x="3346548" y="1276850"/>
                  </a:cubicBezTo>
                  <a:cubicBezTo>
                    <a:pt x="3407579" y="1497794"/>
                    <a:pt x="3419806" y="1721797"/>
                    <a:pt x="3389894" y="1939378"/>
                  </a:cubicBezTo>
                  <a:cubicBezTo>
                    <a:pt x="3387298" y="1955854"/>
                    <a:pt x="3384701" y="1972331"/>
                    <a:pt x="3382104" y="1988808"/>
                  </a:cubicBezTo>
                  <a:cubicBezTo>
                    <a:pt x="3334799" y="2247358"/>
                    <a:pt x="3158700" y="2477728"/>
                    <a:pt x="2896954" y="2586582"/>
                  </a:cubicBezTo>
                  <a:cubicBezTo>
                    <a:pt x="2835048" y="2612214"/>
                    <a:pt x="2770768" y="2628933"/>
                    <a:pt x="2706036" y="2638428"/>
                  </a:cubicBezTo>
                  <a:cubicBezTo>
                    <a:pt x="2684458" y="2641594"/>
                    <a:pt x="2662767" y="2642954"/>
                    <a:pt x="2641077" y="2644313"/>
                  </a:cubicBezTo>
                  <a:cubicBezTo>
                    <a:pt x="2590465" y="2647486"/>
                    <a:pt x="2541435" y="2646934"/>
                    <a:pt x="2492065" y="2640966"/>
                  </a:cubicBezTo>
                  <a:cubicBezTo>
                    <a:pt x="2493872" y="2640852"/>
                    <a:pt x="2495680" y="2640739"/>
                    <a:pt x="2497487" y="2640626"/>
                  </a:cubicBezTo>
                  <a:cubicBezTo>
                    <a:pt x="2508332" y="2639946"/>
                    <a:pt x="2519065" y="2637461"/>
                    <a:pt x="2531491" y="2633056"/>
                  </a:cubicBezTo>
                  <a:cubicBezTo>
                    <a:pt x="2588088" y="2609569"/>
                    <a:pt x="2614855" y="2544448"/>
                    <a:pt x="2591463" y="2489722"/>
                  </a:cubicBezTo>
                  <a:cubicBezTo>
                    <a:pt x="2587169" y="2479115"/>
                    <a:pt x="2581181" y="2470427"/>
                    <a:pt x="2575192" y="2461740"/>
                  </a:cubicBezTo>
                  <a:cubicBezTo>
                    <a:pt x="2560954" y="2437255"/>
                    <a:pt x="2548524" y="2412657"/>
                    <a:pt x="2537789" y="2386140"/>
                  </a:cubicBezTo>
                  <a:cubicBezTo>
                    <a:pt x="2413482" y="2082156"/>
                    <a:pt x="2486763" y="1745846"/>
                    <a:pt x="2701386" y="1522124"/>
                  </a:cubicBezTo>
                  <a:cubicBezTo>
                    <a:pt x="2823610" y="1416578"/>
                    <a:pt x="2911036" y="1276961"/>
                    <a:pt x="2954060" y="1123813"/>
                  </a:cubicBezTo>
                  <a:cubicBezTo>
                    <a:pt x="2999908" y="957800"/>
                    <a:pt x="2993899" y="775099"/>
                    <a:pt x="2923270" y="603699"/>
                  </a:cubicBezTo>
                  <a:cubicBezTo>
                    <a:pt x="2906094" y="561271"/>
                    <a:pt x="2885528" y="522682"/>
                    <a:pt x="2861347" y="484320"/>
                  </a:cubicBezTo>
                  <a:close/>
                  <a:moveTo>
                    <a:pt x="1098592" y="198768"/>
                  </a:moveTo>
                  <a:cubicBezTo>
                    <a:pt x="1181943" y="198768"/>
                    <a:pt x="1265294" y="211437"/>
                    <a:pt x="1346834" y="238584"/>
                  </a:cubicBezTo>
                  <a:cubicBezTo>
                    <a:pt x="1412065" y="258493"/>
                    <a:pt x="1471861" y="287450"/>
                    <a:pt x="1526220" y="321837"/>
                  </a:cubicBezTo>
                  <a:cubicBezTo>
                    <a:pt x="1587828" y="359843"/>
                    <a:pt x="1643999" y="406899"/>
                    <a:pt x="1691111" y="457574"/>
                  </a:cubicBezTo>
                  <a:cubicBezTo>
                    <a:pt x="1682051" y="450335"/>
                    <a:pt x="1669367" y="443096"/>
                    <a:pt x="1656683" y="439476"/>
                  </a:cubicBezTo>
                  <a:cubicBezTo>
                    <a:pt x="1645811" y="435856"/>
                    <a:pt x="1633128" y="434047"/>
                    <a:pt x="1622256" y="434047"/>
                  </a:cubicBezTo>
                  <a:cubicBezTo>
                    <a:pt x="1576956" y="434046"/>
                    <a:pt x="1533468" y="463004"/>
                    <a:pt x="1518972" y="510059"/>
                  </a:cubicBezTo>
                  <a:cubicBezTo>
                    <a:pt x="1515349" y="520918"/>
                    <a:pt x="1513536" y="531778"/>
                    <a:pt x="1513537" y="540827"/>
                  </a:cubicBezTo>
                  <a:cubicBezTo>
                    <a:pt x="1508101" y="567974"/>
                    <a:pt x="1500853" y="596931"/>
                    <a:pt x="1491793" y="624079"/>
                  </a:cubicBezTo>
                  <a:cubicBezTo>
                    <a:pt x="1390322" y="937180"/>
                    <a:pt x="1116712" y="1145311"/>
                    <a:pt x="808674" y="1177888"/>
                  </a:cubicBezTo>
                  <a:cubicBezTo>
                    <a:pt x="645596" y="1177888"/>
                    <a:pt x="487953" y="1228563"/>
                    <a:pt x="357490" y="1319055"/>
                  </a:cubicBezTo>
                  <a:cubicBezTo>
                    <a:pt x="214343" y="1414976"/>
                    <a:pt x="102000" y="1559763"/>
                    <a:pt x="44016" y="1737127"/>
                  </a:cubicBezTo>
                  <a:cubicBezTo>
                    <a:pt x="31332" y="1778753"/>
                    <a:pt x="20461" y="1822189"/>
                    <a:pt x="15025" y="1865625"/>
                  </a:cubicBezTo>
                  <a:cubicBezTo>
                    <a:pt x="-17591" y="1628537"/>
                    <a:pt x="2341" y="1382399"/>
                    <a:pt x="80256" y="1139882"/>
                  </a:cubicBezTo>
                  <a:cubicBezTo>
                    <a:pt x="102000" y="1072918"/>
                    <a:pt x="127368" y="1009574"/>
                    <a:pt x="156360" y="948039"/>
                  </a:cubicBezTo>
                  <a:cubicBezTo>
                    <a:pt x="252395" y="739908"/>
                    <a:pt x="388294" y="560735"/>
                    <a:pt x="551373" y="414138"/>
                  </a:cubicBezTo>
                  <a:cubicBezTo>
                    <a:pt x="564056" y="403279"/>
                    <a:pt x="576740" y="392420"/>
                    <a:pt x="591236" y="381561"/>
                  </a:cubicBezTo>
                  <a:cubicBezTo>
                    <a:pt x="732571" y="265732"/>
                    <a:pt x="911958" y="198768"/>
                    <a:pt x="1098592" y="198768"/>
                  </a:cubicBezTo>
                  <a:close/>
                  <a:moveTo>
                    <a:pt x="1680180" y="0"/>
                  </a:moveTo>
                  <a:cubicBezTo>
                    <a:pt x="1750821" y="0"/>
                    <a:pt x="1819651" y="3618"/>
                    <a:pt x="1886670" y="12664"/>
                  </a:cubicBezTo>
                  <a:cubicBezTo>
                    <a:pt x="2114896" y="41611"/>
                    <a:pt x="2326820" y="115787"/>
                    <a:pt x="2517008" y="224337"/>
                  </a:cubicBezTo>
                  <a:cubicBezTo>
                    <a:pt x="2531499" y="233383"/>
                    <a:pt x="2545989" y="242428"/>
                    <a:pt x="2560480" y="251474"/>
                  </a:cubicBezTo>
                  <a:cubicBezTo>
                    <a:pt x="2781461" y="394398"/>
                    <a:pt x="2928177" y="644063"/>
                    <a:pt x="2928178" y="926293"/>
                  </a:cubicBezTo>
                  <a:cubicBezTo>
                    <a:pt x="2928177" y="995042"/>
                    <a:pt x="2919121" y="1060172"/>
                    <a:pt x="2902819" y="1123493"/>
                  </a:cubicBezTo>
                  <a:cubicBezTo>
                    <a:pt x="2886517" y="1194050"/>
                    <a:pt x="2859347" y="1260989"/>
                    <a:pt x="2824932" y="1322501"/>
                  </a:cubicBezTo>
                  <a:cubicBezTo>
                    <a:pt x="2828555" y="1309837"/>
                    <a:pt x="2832178" y="1297173"/>
                    <a:pt x="2832178" y="1282699"/>
                  </a:cubicBezTo>
                  <a:cubicBezTo>
                    <a:pt x="2832178" y="1222997"/>
                    <a:pt x="2783272" y="1174149"/>
                    <a:pt x="2721687" y="1174149"/>
                  </a:cubicBezTo>
                  <a:cubicBezTo>
                    <a:pt x="2710819" y="1174149"/>
                    <a:pt x="2699951" y="1174149"/>
                    <a:pt x="2690895" y="1177768"/>
                  </a:cubicBezTo>
                  <a:cubicBezTo>
                    <a:pt x="2661914" y="1181386"/>
                    <a:pt x="2634744" y="1183195"/>
                    <a:pt x="2605763" y="1183195"/>
                  </a:cubicBezTo>
                  <a:cubicBezTo>
                    <a:pt x="2276103" y="1183195"/>
                    <a:pt x="1993538" y="985996"/>
                    <a:pt x="1868557" y="703766"/>
                  </a:cubicBezTo>
                  <a:cubicBezTo>
                    <a:pt x="1817840" y="548178"/>
                    <a:pt x="1721840" y="414299"/>
                    <a:pt x="1596859" y="318413"/>
                  </a:cubicBezTo>
                  <a:cubicBezTo>
                    <a:pt x="1459199" y="211672"/>
                    <a:pt x="1288935" y="148352"/>
                    <a:pt x="1102370" y="148352"/>
                  </a:cubicBezTo>
                  <a:cubicBezTo>
                    <a:pt x="1057086" y="148352"/>
                    <a:pt x="1013615" y="151970"/>
                    <a:pt x="970144" y="159207"/>
                  </a:cubicBezTo>
                  <a:cubicBezTo>
                    <a:pt x="1185690" y="57893"/>
                    <a:pt x="1426595" y="0"/>
                    <a:pt x="1680180" y="0"/>
                  </a:cubicBezTo>
                  <a:close/>
                </a:path>
              </a:pathLst>
            </a:custGeom>
            <a:solidFill>
              <a:schemeClr val="tx2">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anchor="ctr" anchorCtr="0">
              <a:noAutofit/>
            </a:bodyPr>
            <a:lstStyle/>
            <a:p>
              <a:pPr algn="ctr"/>
              <a:endParaRPr/>
            </a:p>
          </p:txBody>
        </p:sp>
        <p:cxnSp>
          <p:nvCxnSpPr>
            <p:cNvPr id="14" name="î$ļiḋé" descr="9c4ba6e1-4591-4b35-aa8f-f9ea0c35fa79">
              <a:extLst>
                <a:ext uri="{FF2B5EF4-FFF2-40B4-BE49-F238E27FC236}">
                  <a16:creationId xmlns:a16="http://schemas.microsoft.com/office/drawing/2014/main" id="{9F9DFED9-DE6C-49CA-9581-BED5D23F4D01}"/>
                </a:ext>
              </a:extLst>
            </p:cNvPr>
            <p:cNvCxnSpPr/>
            <p:nvPr/>
          </p:nvCxnSpPr>
          <p:spPr>
            <a:xfrm flipH="1">
              <a:off x="669925" y="2697288"/>
              <a:ext cx="3265951" cy="0"/>
            </a:xfrm>
            <a:prstGeom prst="line">
              <a:avLst/>
            </a:prstGeom>
            <a:ln w="635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 name="íśḷiḑé" descr="86be8b71-69ae-486a-ae47-72d1c63dfdb2">
              <a:extLst>
                <a:ext uri="{FF2B5EF4-FFF2-40B4-BE49-F238E27FC236}">
                  <a16:creationId xmlns:a16="http://schemas.microsoft.com/office/drawing/2014/main" id="{59694C0D-9BA5-4569-B0AA-5AA73A73E868}"/>
                </a:ext>
              </a:extLst>
            </p:cNvPr>
            <p:cNvCxnSpPr/>
            <p:nvPr/>
          </p:nvCxnSpPr>
          <p:spPr>
            <a:xfrm flipH="1">
              <a:off x="669925" y="4616706"/>
              <a:ext cx="3265951" cy="0"/>
            </a:xfrm>
            <a:prstGeom prst="line">
              <a:avLst/>
            </a:prstGeom>
            <a:ln w="635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6" name="íśľíḓê" descr="e62afb8a-be44-42d2-8396-d46343e1282b">
              <a:extLst>
                <a:ext uri="{FF2B5EF4-FFF2-40B4-BE49-F238E27FC236}">
                  <a16:creationId xmlns:a16="http://schemas.microsoft.com/office/drawing/2014/main" id="{1498EF62-733F-47EF-8E2B-3FAC00312034}"/>
                </a:ext>
              </a:extLst>
            </p:cNvPr>
            <p:cNvCxnSpPr/>
            <p:nvPr/>
          </p:nvCxnSpPr>
          <p:spPr>
            <a:xfrm flipH="1">
              <a:off x="7821305" y="2697288"/>
              <a:ext cx="3699184" cy="0"/>
            </a:xfrm>
            <a:prstGeom prst="line">
              <a:avLst/>
            </a:prstGeom>
            <a:ln w="635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7" name="îṥļíḓé" descr="af223b20-70c0-470f-a0ec-9634aa382705">
              <a:extLst>
                <a:ext uri="{FF2B5EF4-FFF2-40B4-BE49-F238E27FC236}">
                  <a16:creationId xmlns:a16="http://schemas.microsoft.com/office/drawing/2014/main" id="{E1635968-8F47-4736-8F7E-F0E87085AB69}"/>
                </a:ext>
              </a:extLst>
            </p:cNvPr>
            <p:cNvCxnSpPr/>
            <p:nvPr/>
          </p:nvCxnSpPr>
          <p:spPr>
            <a:xfrm flipH="1">
              <a:off x="7821305" y="4616706"/>
              <a:ext cx="3699184" cy="0"/>
            </a:xfrm>
            <a:prstGeom prst="line">
              <a:avLst/>
            </a:prstGeom>
            <a:ln w="6350">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grpSp>
          <p:nvGrpSpPr>
            <p:cNvPr id="32" name="组合 31" descr="59e4b775-c2da-4480-b683-b781ad6056c1">
              <a:extLst>
                <a:ext uri="{FF2B5EF4-FFF2-40B4-BE49-F238E27FC236}">
                  <a16:creationId xmlns:a16="http://schemas.microsoft.com/office/drawing/2014/main" id="{D3E67D98-CC15-F939-2275-ACD5D9E7FC15}"/>
                </a:ext>
              </a:extLst>
            </p:cNvPr>
            <p:cNvGrpSpPr/>
            <p:nvPr/>
          </p:nvGrpSpPr>
          <p:grpSpPr>
            <a:xfrm>
              <a:off x="675637" y="2135911"/>
              <a:ext cx="5839463" cy="2167495"/>
              <a:chOff x="675637" y="1983511"/>
              <a:chExt cx="5839463" cy="2167495"/>
            </a:xfrm>
          </p:grpSpPr>
          <p:sp>
            <p:nvSpPr>
              <p:cNvPr id="23" name="IconMisc" descr="fa20bc38-76fb-47f8-95cc-6321f399cb38">
                <a:extLst>
                  <a:ext uri="{FF2B5EF4-FFF2-40B4-BE49-F238E27FC236}">
                    <a16:creationId xmlns:a16="http://schemas.microsoft.com/office/drawing/2014/main" id="{FF857FDF-9022-41E0-80FF-B8805622C9EB}"/>
                  </a:ext>
                </a:extLst>
              </p:cNvPr>
              <p:cNvSpPr/>
              <p:nvPr/>
            </p:nvSpPr>
            <p:spPr bwMode="auto">
              <a:xfrm>
                <a:off x="5617070" y="3320182"/>
                <a:ext cx="898030" cy="830824"/>
              </a:xfrm>
              <a:custGeom>
                <a:avLst/>
                <a:gdLst/>
                <a:ahLst/>
                <a:cxnLst>
                  <a:cxn ang="0">
                    <a:pos x="39" y="36"/>
                  </a:cxn>
                  <a:cxn ang="0">
                    <a:pos x="41" y="44"/>
                  </a:cxn>
                  <a:cxn ang="0">
                    <a:pos x="35" y="50"/>
                  </a:cxn>
                  <a:cxn ang="0">
                    <a:pos x="27" y="53"/>
                  </a:cxn>
                  <a:cxn ang="0">
                    <a:pos x="18" y="53"/>
                  </a:cxn>
                  <a:cxn ang="0">
                    <a:pos x="11" y="50"/>
                  </a:cxn>
                  <a:cxn ang="0">
                    <a:pos x="4" y="44"/>
                  </a:cxn>
                  <a:cxn ang="0">
                    <a:pos x="6" y="36"/>
                  </a:cxn>
                  <a:cxn ang="0">
                    <a:pos x="0" y="28"/>
                  </a:cxn>
                  <a:cxn ang="0">
                    <a:pos x="7" y="23"/>
                  </a:cxn>
                  <a:cxn ang="0">
                    <a:pos x="4" y="18"/>
                  </a:cxn>
                  <a:cxn ang="0">
                    <a:pos x="15" y="16"/>
                  </a:cxn>
                  <a:cxn ang="0">
                    <a:pos x="19" y="8"/>
                  </a:cxn>
                  <a:cxn ang="0">
                    <a:pos x="28" y="15"/>
                  </a:cxn>
                  <a:cxn ang="0">
                    <a:pos x="35" y="12"/>
                  </a:cxn>
                  <a:cxn ang="0">
                    <a:pos x="41" y="19"/>
                  </a:cxn>
                  <a:cxn ang="0">
                    <a:pos x="45" y="27"/>
                  </a:cxn>
                  <a:cxn ang="0">
                    <a:pos x="23" y="22"/>
                  </a:cxn>
                  <a:cxn ang="0">
                    <a:pos x="32" y="31"/>
                  </a:cxn>
                  <a:cxn ang="0">
                    <a:pos x="63" y="16"/>
                  </a:cxn>
                  <a:cxn ang="0">
                    <a:pos x="64" y="24"/>
                  </a:cxn>
                  <a:cxn ang="0">
                    <a:pos x="55" y="22"/>
                  </a:cxn>
                  <a:cxn ang="0">
                    <a:pos x="46" y="24"/>
                  </a:cxn>
                  <a:cxn ang="0">
                    <a:pos x="46" y="16"/>
                  </a:cxn>
                  <a:cxn ang="0">
                    <a:pos x="46" y="9"/>
                  </a:cxn>
                  <a:cxn ang="0">
                    <a:pos x="46" y="2"/>
                  </a:cxn>
                  <a:cxn ang="0">
                    <a:pos x="55" y="4"/>
                  </a:cxn>
                  <a:cxn ang="0">
                    <a:pos x="59" y="0"/>
                  </a:cxn>
                  <a:cxn ang="0">
                    <a:pos x="62" y="7"/>
                  </a:cxn>
                  <a:cxn ang="0">
                    <a:pos x="68" y="15"/>
                  </a:cxn>
                  <a:cxn ang="0">
                    <a:pos x="62" y="55"/>
                  </a:cxn>
                  <a:cxn ang="0">
                    <a:pos x="59" y="63"/>
                  </a:cxn>
                  <a:cxn ang="0">
                    <a:pos x="54" y="59"/>
                  </a:cxn>
                  <a:cxn ang="0">
                    <a:pos x="45" y="60"/>
                  </a:cxn>
                  <a:cxn ang="0">
                    <a:pos x="41" y="52"/>
                  </a:cxn>
                  <a:cxn ang="0">
                    <a:pos x="47" y="44"/>
                  </a:cxn>
                  <a:cxn ang="0">
                    <a:pos x="50" y="36"/>
                  </a:cxn>
                  <a:cxn ang="0">
                    <a:pos x="56" y="40"/>
                  </a:cxn>
                  <a:cxn ang="0">
                    <a:pos x="64" y="39"/>
                  </a:cxn>
                  <a:cxn ang="0">
                    <a:pos x="63" y="46"/>
                  </a:cxn>
                  <a:cxn ang="0">
                    <a:pos x="55" y="8"/>
                  </a:cxn>
                  <a:cxn ang="0">
                    <a:pos x="59" y="13"/>
                  </a:cxn>
                  <a:cxn ang="0">
                    <a:pos x="50" y="49"/>
                  </a:cxn>
                  <a:cxn ang="0">
                    <a:pos x="55" y="45"/>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accent1"/>
              </a:solidFill>
              <a:ln w="9525">
                <a:noFill/>
                <a:round/>
                <a:headEnd/>
                <a:tailEnd/>
              </a:ln>
            </p:spPr>
            <p:txBody>
              <a:bodyPr wrap="square" lIns="91440" tIns="45720" rIns="91440" bIns="45720" anchor="ctr" anchorCtr="0">
                <a:normAutofit/>
              </a:bodyPr>
              <a:lstStyle/>
              <a:p>
                <a:pPr algn="ctr"/>
                <a:endParaRPr/>
              </a:p>
            </p:txBody>
          </p:sp>
          <p:sp>
            <p:nvSpPr>
              <p:cNvPr id="4" name="Bullet1" descr="52e55141-84bb-4010-8181-3b6a835c3dc7">
                <a:extLst>
                  <a:ext uri="{FF2B5EF4-FFF2-40B4-BE49-F238E27FC236}">
                    <a16:creationId xmlns:a16="http://schemas.microsoft.com/office/drawing/2014/main" id="{2FA0F644-D93E-48DA-93FE-F296E8A67E96}"/>
                  </a:ext>
                </a:extLst>
              </p:cNvPr>
              <p:cNvSpPr txBox="1"/>
              <p:nvPr/>
            </p:nvSpPr>
            <p:spPr>
              <a:xfrm>
                <a:off x="1030378" y="1983511"/>
                <a:ext cx="2871956" cy="561377"/>
              </a:xfrm>
              <a:prstGeom prst="rect">
                <a:avLst/>
              </a:prstGeom>
              <a:noFill/>
              <a:ln>
                <a:noFill/>
              </a:ln>
            </p:spPr>
            <p:txBody>
              <a:bodyPr wrap="square" lIns="91440" tIns="45720" rIns="91440" bIns="45720" anchor="b" anchorCtr="0">
                <a:normAutofit/>
              </a:bodyPr>
              <a:lstStyle/>
              <a:p>
                <a:pPr algn="r">
                  <a:spcBef>
                    <a:spcPct val="0"/>
                  </a:spcBef>
                  <a:spcAft>
                    <a:spcPct val="0"/>
                  </a:spcAft>
                </a:pPr>
                <a:r>
                  <a:rPr lang="en-US" sz="1800" b="1" i="0" u="none" strike="noStrike">
                    <a:solidFill>
                      <a:srgbClr val="2F2F2F"/>
                    </a:solidFill>
                    <a:ea typeface="微软雅黑"/>
                  </a:rPr>
                  <a:t>科学成就</a:t>
                </a:r>
              </a:p>
            </p:txBody>
          </p:sp>
          <p:sp>
            <p:nvSpPr>
              <p:cNvPr id="5" name="Text1" descr="cdbb115e-cdbd-4710-a444-490bb6a043aa">
                <a:extLst>
                  <a:ext uri="{FF2B5EF4-FFF2-40B4-BE49-F238E27FC236}">
                    <a16:creationId xmlns:a16="http://schemas.microsoft.com/office/drawing/2014/main" id="{8AC414C9-D98F-49BF-ADE2-F03773AA79A1}"/>
                  </a:ext>
                </a:extLst>
              </p:cNvPr>
              <p:cNvSpPr txBox="1"/>
              <p:nvPr/>
            </p:nvSpPr>
            <p:spPr>
              <a:xfrm>
                <a:off x="1030378" y="2544887"/>
                <a:ext cx="2871956" cy="1263393"/>
              </a:xfrm>
              <a:prstGeom prst="rect">
                <a:avLst/>
              </a:prstGeom>
              <a:noFill/>
              <a:ln>
                <a:noFill/>
              </a:ln>
            </p:spPr>
            <p:txBody>
              <a:bodyPr wrap="square" lIns="91440" tIns="45720" rIns="91440" bIns="45720" anchor="t" anchorCtr="0">
                <a:normAutofit/>
              </a:bodyPr>
              <a:lstStyle/>
              <a:p>
                <a:pPr algn="r">
                  <a:lnSpc>
                    <a:spcPct val="120000"/>
                  </a:lnSpc>
                  <a:spcBef>
                    <a:spcPct val="0"/>
                  </a:spcBef>
                  <a:spcAft>
                    <a:spcPct val="0"/>
                  </a:spcAft>
                </a:pPr>
                <a:r>
                  <a:rPr lang="en-US" sz="1200" b="0" i="0" u="none" strike="noStrike">
                    <a:solidFill>
                      <a:srgbClr val="2F2F2F"/>
                    </a:solidFill>
                    <a:ea typeface="微软雅黑"/>
                  </a:rPr>
                  <a:t>杨振宁先生的科学成就为科技发展提供借鉴，他的学术成果和思想推动着物理学等相关领域的不断前进。</a:t>
                </a:r>
              </a:p>
            </p:txBody>
          </p:sp>
          <p:sp>
            <p:nvSpPr>
              <p:cNvPr id="19" name="Icon1" descr="f74b0cc2-475f-44b9-b03c-fcee65abaec6">
                <a:extLst>
                  <a:ext uri="{FF2B5EF4-FFF2-40B4-BE49-F238E27FC236}">
                    <a16:creationId xmlns:a16="http://schemas.microsoft.com/office/drawing/2014/main" id="{C8CA1BEA-40DC-473E-A5C5-6EA3B31338A5}"/>
                  </a:ext>
                </a:extLst>
              </p:cNvPr>
              <p:cNvSpPr/>
              <p:nvPr/>
            </p:nvSpPr>
            <p:spPr bwMode="auto">
              <a:xfrm>
                <a:off x="675637" y="2227392"/>
                <a:ext cx="304843" cy="277890"/>
              </a:xfrm>
              <a:custGeom>
                <a:avLst/>
                <a:gdLst>
                  <a:gd name="T0" fmla="*/ 3495 w 7671"/>
                  <a:gd name="T1" fmla="*/ 13 h 7004"/>
                  <a:gd name="T2" fmla="*/ 1231 w 7671"/>
                  <a:gd name="T3" fmla="*/ 2655 h 7004"/>
                  <a:gd name="T4" fmla="*/ 72 w 7671"/>
                  <a:gd name="T5" fmla="*/ 2932 h 7004"/>
                  <a:gd name="T6" fmla="*/ 847 w 7671"/>
                  <a:gd name="T7" fmla="*/ 5568 h 7004"/>
                  <a:gd name="T8" fmla="*/ 3486 w 7671"/>
                  <a:gd name="T9" fmla="*/ 6995 h 7004"/>
                  <a:gd name="T10" fmla="*/ 7670 w 7671"/>
                  <a:gd name="T11" fmla="*/ 2832 h 7004"/>
                  <a:gd name="T12" fmla="*/ 151 w 7671"/>
                  <a:gd name="T13" fmla="*/ 4560 h 7004"/>
                  <a:gd name="T14" fmla="*/ 336 w 7671"/>
                  <a:gd name="T15" fmla="*/ 4160 h 7004"/>
                  <a:gd name="T16" fmla="*/ 162 w 7671"/>
                  <a:gd name="T17" fmla="*/ 3813 h 7004"/>
                  <a:gd name="T18" fmla="*/ 321 w 7671"/>
                  <a:gd name="T19" fmla="*/ 3331 h 7004"/>
                  <a:gd name="T20" fmla="*/ 689 w 7671"/>
                  <a:gd name="T21" fmla="*/ 4708 h 7004"/>
                  <a:gd name="T22" fmla="*/ 509 w 7671"/>
                  <a:gd name="T23" fmla="*/ 4140 h 7004"/>
                  <a:gd name="T24" fmla="*/ 692 w 7671"/>
                  <a:gd name="T25" fmla="*/ 3769 h 7004"/>
                  <a:gd name="T26" fmla="*/ 495 w 7671"/>
                  <a:gd name="T27" fmla="*/ 3269 h 7004"/>
                  <a:gd name="T28" fmla="*/ 1721 w 7671"/>
                  <a:gd name="T29" fmla="*/ 4980 h 7004"/>
                  <a:gd name="T30" fmla="*/ 1432 w 7671"/>
                  <a:gd name="T31" fmla="*/ 4244 h 7004"/>
                  <a:gd name="T32" fmla="*/ 1700 w 7671"/>
                  <a:gd name="T33" fmla="*/ 3686 h 7004"/>
                  <a:gd name="T34" fmla="*/ 1449 w 7671"/>
                  <a:gd name="T35" fmla="*/ 3018 h 7004"/>
                  <a:gd name="T36" fmla="*/ 1713 w 7671"/>
                  <a:gd name="T37" fmla="*/ 2381 h 7004"/>
                  <a:gd name="T38" fmla="*/ 1438 w 7671"/>
                  <a:gd name="T39" fmla="*/ 1807 h 7004"/>
                  <a:gd name="T40" fmla="*/ 2329 w 7671"/>
                  <a:gd name="T41" fmla="*/ 5112 h 7004"/>
                  <a:gd name="T42" fmla="*/ 1930 w 7671"/>
                  <a:gd name="T43" fmla="*/ 4323 h 7004"/>
                  <a:gd name="T44" fmla="*/ 2329 w 7671"/>
                  <a:gd name="T45" fmla="*/ 3597 h 7004"/>
                  <a:gd name="T46" fmla="*/ 1930 w 7671"/>
                  <a:gd name="T47" fmla="*/ 2923 h 7004"/>
                  <a:gd name="T48" fmla="*/ 2329 w 7671"/>
                  <a:gd name="T49" fmla="*/ 3597 h 7004"/>
                  <a:gd name="T50" fmla="*/ 1930 w 7671"/>
                  <a:gd name="T51" fmla="*/ 2223 h 7004"/>
                  <a:gd name="T52" fmla="*/ 2329 w 7671"/>
                  <a:gd name="T53" fmla="*/ 2082 h 7004"/>
                  <a:gd name="T54" fmla="*/ 2650 w 7671"/>
                  <a:gd name="T55" fmla="*/ 5254 h 7004"/>
                  <a:gd name="T56" fmla="*/ 3152 w 7671"/>
                  <a:gd name="T57" fmla="*/ 4435 h 7004"/>
                  <a:gd name="T58" fmla="*/ 2636 w 7671"/>
                  <a:gd name="T59" fmla="*/ 3595 h 7004"/>
                  <a:gd name="T60" fmla="*/ 3152 w 7671"/>
                  <a:gd name="T61" fmla="*/ 2623 h 7004"/>
                  <a:gd name="T62" fmla="*/ 2663 w 7671"/>
                  <a:gd name="T63" fmla="*/ 1956 h 7004"/>
                  <a:gd name="T64" fmla="*/ 3131 w 7671"/>
                  <a:gd name="T65" fmla="*/ 776 h 7004"/>
                  <a:gd name="T66" fmla="*/ 4990 w 7671"/>
                  <a:gd name="T67" fmla="*/ 1229 h 7004"/>
                  <a:gd name="T68" fmla="*/ 5441 w 7671"/>
                  <a:gd name="T69" fmla="*/ 2226 h 7004"/>
                  <a:gd name="T70" fmla="*/ 4948 w 7671"/>
                  <a:gd name="T71" fmla="*/ 2784 h 7004"/>
                  <a:gd name="T72" fmla="*/ 5453 w 7671"/>
                  <a:gd name="T73" fmla="*/ 3664 h 7004"/>
                  <a:gd name="T74" fmla="*/ 3706 w 7671"/>
                  <a:gd name="T75" fmla="*/ 694 h 7004"/>
                  <a:gd name="T76" fmla="*/ 4408 w 7671"/>
                  <a:gd name="T77" fmla="*/ 1907 h 7004"/>
                  <a:gd name="T78" fmla="*/ 3688 w 7671"/>
                  <a:gd name="T79" fmla="*/ 3518 h 7004"/>
                  <a:gd name="T80" fmla="*/ 4448 w 7671"/>
                  <a:gd name="T81" fmla="*/ 3557 h 7004"/>
                  <a:gd name="T82" fmla="*/ 5014 w 7671"/>
                  <a:gd name="T83" fmla="*/ 6300 h 7004"/>
                  <a:gd name="T84" fmla="*/ 4045 w 7671"/>
                  <a:gd name="T85" fmla="*/ 4424 h 7004"/>
                  <a:gd name="T86" fmla="*/ 5014 w 7671"/>
                  <a:gd name="T87" fmla="*/ 6300 h 7004"/>
                  <a:gd name="T88" fmla="*/ 5413 w 7671"/>
                  <a:gd name="T89" fmla="*/ 6118 h 7004"/>
                  <a:gd name="T90" fmla="*/ 6087 w 7671"/>
                  <a:gd name="T91" fmla="*/ 5892 h 7004"/>
                  <a:gd name="T92" fmla="*/ 5822 w 7671"/>
                  <a:gd name="T93" fmla="*/ 3640 h 7004"/>
                  <a:gd name="T94" fmla="*/ 6258 w 7671"/>
                  <a:gd name="T95" fmla="*/ 3660 h 7004"/>
                  <a:gd name="T96" fmla="*/ 5851 w 7671"/>
                  <a:gd name="T97" fmla="*/ 2352 h 7004"/>
                  <a:gd name="T98" fmla="*/ 6258 w 7671"/>
                  <a:gd name="T99" fmla="*/ 1803 h 7004"/>
                  <a:gd name="T100" fmla="*/ 6669 w 7671"/>
                  <a:gd name="T101" fmla="*/ 4852 h 7004"/>
                  <a:gd name="T102" fmla="*/ 6955 w 7671"/>
                  <a:gd name="T103" fmla="*/ 4202 h 7004"/>
                  <a:gd name="T104" fmla="*/ 6927 w 7671"/>
                  <a:gd name="T105" fmla="*/ 3741 h 7004"/>
                  <a:gd name="T106" fmla="*/ 6677 w 7671"/>
                  <a:gd name="T107" fmla="*/ 3084 h 7004"/>
                  <a:gd name="T108" fmla="*/ 7371 w 7671"/>
                  <a:gd name="T109" fmla="*/ 4717 h 7004"/>
                  <a:gd name="T110" fmla="*/ 7155 w 7671"/>
                  <a:gd name="T111" fmla="*/ 4176 h 7004"/>
                  <a:gd name="T112" fmla="*/ 7404 w 7671"/>
                  <a:gd name="T113" fmla="*/ 3726 h 7004"/>
                  <a:gd name="T114" fmla="*/ 7117 w 7671"/>
                  <a:gd name="T115" fmla="*/ 3219 h 7004"/>
                  <a:gd name="T116" fmla="*/ 7404 w 7671"/>
                  <a:gd name="T117" fmla="*/ 3726 h 7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71" h="7004">
                    <a:moveTo>
                      <a:pt x="7585" y="2716"/>
                    </a:moveTo>
                    <a:lnTo>
                      <a:pt x="6499" y="2383"/>
                    </a:lnTo>
                    <a:lnTo>
                      <a:pt x="6499" y="1573"/>
                    </a:lnTo>
                    <a:cubicBezTo>
                      <a:pt x="6499" y="1527"/>
                      <a:pt x="6473" y="1485"/>
                      <a:pt x="6432" y="1465"/>
                    </a:cubicBezTo>
                    <a:lnTo>
                      <a:pt x="3498" y="13"/>
                    </a:lnTo>
                    <a:cubicBezTo>
                      <a:pt x="3497" y="13"/>
                      <a:pt x="3497" y="13"/>
                      <a:pt x="3495" y="13"/>
                    </a:cubicBezTo>
                    <a:cubicBezTo>
                      <a:pt x="3490" y="10"/>
                      <a:pt x="3468" y="0"/>
                      <a:pt x="3436" y="2"/>
                    </a:cubicBezTo>
                    <a:cubicBezTo>
                      <a:pt x="3403" y="4"/>
                      <a:pt x="3379" y="20"/>
                      <a:pt x="3374" y="23"/>
                    </a:cubicBezTo>
                    <a:lnTo>
                      <a:pt x="3374" y="23"/>
                    </a:lnTo>
                    <a:lnTo>
                      <a:pt x="1282" y="1515"/>
                    </a:lnTo>
                    <a:cubicBezTo>
                      <a:pt x="1250" y="1538"/>
                      <a:pt x="1231" y="1574"/>
                      <a:pt x="1231" y="1613"/>
                    </a:cubicBezTo>
                    <a:lnTo>
                      <a:pt x="1231" y="2655"/>
                    </a:lnTo>
                    <a:lnTo>
                      <a:pt x="842" y="2609"/>
                    </a:lnTo>
                    <a:cubicBezTo>
                      <a:pt x="842" y="2609"/>
                      <a:pt x="841" y="2609"/>
                      <a:pt x="839" y="2609"/>
                    </a:cubicBezTo>
                    <a:cubicBezTo>
                      <a:pt x="834" y="2609"/>
                      <a:pt x="822" y="2608"/>
                      <a:pt x="811" y="2610"/>
                    </a:cubicBezTo>
                    <a:cubicBezTo>
                      <a:pt x="797" y="2612"/>
                      <a:pt x="785" y="2616"/>
                      <a:pt x="780" y="2618"/>
                    </a:cubicBezTo>
                    <a:cubicBezTo>
                      <a:pt x="780" y="2618"/>
                      <a:pt x="779" y="2618"/>
                      <a:pt x="779" y="2618"/>
                    </a:cubicBezTo>
                    <a:lnTo>
                      <a:pt x="72" y="2932"/>
                    </a:lnTo>
                    <a:cubicBezTo>
                      <a:pt x="28" y="2951"/>
                      <a:pt x="0" y="2994"/>
                      <a:pt x="0" y="3042"/>
                    </a:cubicBezTo>
                    <a:lnTo>
                      <a:pt x="0" y="5060"/>
                    </a:lnTo>
                    <a:cubicBezTo>
                      <a:pt x="0" y="5105"/>
                      <a:pt x="24" y="5145"/>
                      <a:pt x="63" y="5166"/>
                    </a:cubicBezTo>
                    <a:lnTo>
                      <a:pt x="772" y="5555"/>
                    </a:lnTo>
                    <a:cubicBezTo>
                      <a:pt x="772" y="5555"/>
                      <a:pt x="790" y="5566"/>
                      <a:pt x="813" y="5568"/>
                    </a:cubicBezTo>
                    <a:cubicBezTo>
                      <a:pt x="833" y="5571"/>
                      <a:pt x="847" y="5568"/>
                      <a:pt x="847" y="5568"/>
                    </a:cubicBezTo>
                    <a:lnTo>
                      <a:pt x="1231" y="5513"/>
                    </a:lnTo>
                    <a:lnTo>
                      <a:pt x="1231" y="5735"/>
                    </a:lnTo>
                    <a:cubicBezTo>
                      <a:pt x="1231" y="5779"/>
                      <a:pt x="1255" y="5820"/>
                      <a:pt x="1294" y="5841"/>
                    </a:cubicBezTo>
                    <a:lnTo>
                      <a:pt x="3386" y="6987"/>
                    </a:lnTo>
                    <a:cubicBezTo>
                      <a:pt x="3386" y="6987"/>
                      <a:pt x="3409" y="7001"/>
                      <a:pt x="3440" y="7002"/>
                    </a:cubicBezTo>
                    <a:cubicBezTo>
                      <a:pt x="3463" y="7004"/>
                      <a:pt x="3486" y="6995"/>
                      <a:pt x="3486" y="6995"/>
                    </a:cubicBezTo>
                    <a:lnTo>
                      <a:pt x="3486" y="6994"/>
                    </a:lnTo>
                    <a:lnTo>
                      <a:pt x="3486" y="6994"/>
                    </a:lnTo>
                    <a:lnTo>
                      <a:pt x="6420" y="5879"/>
                    </a:lnTo>
                    <a:lnTo>
                      <a:pt x="7592" y="5433"/>
                    </a:lnTo>
                    <a:cubicBezTo>
                      <a:pt x="7639" y="5416"/>
                      <a:pt x="7670" y="5371"/>
                      <a:pt x="7670" y="5321"/>
                    </a:cubicBezTo>
                    <a:lnTo>
                      <a:pt x="7670" y="2832"/>
                    </a:lnTo>
                    <a:cubicBezTo>
                      <a:pt x="7671" y="2779"/>
                      <a:pt x="7636" y="2732"/>
                      <a:pt x="7585" y="2716"/>
                    </a:cubicBezTo>
                    <a:close/>
                    <a:moveTo>
                      <a:pt x="337" y="4559"/>
                    </a:moveTo>
                    <a:cubicBezTo>
                      <a:pt x="337" y="4571"/>
                      <a:pt x="331" y="4583"/>
                      <a:pt x="321" y="4591"/>
                    </a:cubicBezTo>
                    <a:cubicBezTo>
                      <a:pt x="313" y="4596"/>
                      <a:pt x="305" y="4599"/>
                      <a:pt x="296" y="4599"/>
                    </a:cubicBezTo>
                    <a:cubicBezTo>
                      <a:pt x="293" y="4599"/>
                      <a:pt x="289" y="4598"/>
                      <a:pt x="286" y="4597"/>
                    </a:cubicBezTo>
                    <a:lnTo>
                      <a:pt x="151" y="4560"/>
                    </a:lnTo>
                    <a:cubicBezTo>
                      <a:pt x="134" y="4555"/>
                      <a:pt x="122" y="4539"/>
                      <a:pt x="122" y="4521"/>
                    </a:cubicBezTo>
                    <a:lnTo>
                      <a:pt x="122" y="4147"/>
                    </a:lnTo>
                    <a:cubicBezTo>
                      <a:pt x="122" y="4136"/>
                      <a:pt x="126" y="4125"/>
                      <a:pt x="135" y="4117"/>
                    </a:cubicBezTo>
                    <a:cubicBezTo>
                      <a:pt x="143" y="4109"/>
                      <a:pt x="155" y="4106"/>
                      <a:pt x="166" y="4107"/>
                    </a:cubicBezTo>
                    <a:lnTo>
                      <a:pt x="300" y="4120"/>
                    </a:lnTo>
                    <a:cubicBezTo>
                      <a:pt x="321" y="4122"/>
                      <a:pt x="336" y="4139"/>
                      <a:pt x="336" y="4160"/>
                    </a:cubicBezTo>
                    <a:lnTo>
                      <a:pt x="336" y="4559"/>
                    </a:lnTo>
                    <a:lnTo>
                      <a:pt x="337" y="4559"/>
                    </a:lnTo>
                    <a:close/>
                    <a:moveTo>
                      <a:pt x="337" y="3761"/>
                    </a:moveTo>
                    <a:cubicBezTo>
                      <a:pt x="337" y="3782"/>
                      <a:pt x="321" y="3800"/>
                      <a:pt x="300" y="3802"/>
                    </a:cubicBezTo>
                    <a:lnTo>
                      <a:pt x="165" y="3813"/>
                    </a:lnTo>
                    <a:lnTo>
                      <a:pt x="162" y="3813"/>
                    </a:lnTo>
                    <a:cubicBezTo>
                      <a:pt x="152" y="3813"/>
                      <a:pt x="142" y="3809"/>
                      <a:pt x="135" y="3802"/>
                    </a:cubicBezTo>
                    <a:cubicBezTo>
                      <a:pt x="126" y="3795"/>
                      <a:pt x="122" y="3784"/>
                      <a:pt x="122" y="3773"/>
                    </a:cubicBezTo>
                    <a:lnTo>
                      <a:pt x="122" y="3398"/>
                    </a:lnTo>
                    <a:cubicBezTo>
                      <a:pt x="122" y="3380"/>
                      <a:pt x="134" y="3364"/>
                      <a:pt x="152" y="3359"/>
                    </a:cubicBezTo>
                    <a:lnTo>
                      <a:pt x="286" y="3324"/>
                    </a:lnTo>
                    <a:cubicBezTo>
                      <a:pt x="298" y="3321"/>
                      <a:pt x="311" y="3323"/>
                      <a:pt x="321" y="3331"/>
                    </a:cubicBezTo>
                    <a:cubicBezTo>
                      <a:pt x="331" y="3339"/>
                      <a:pt x="337" y="3350"/>
                      <a:pt x="337" y="3363"/>
                    </a:cubicBezTo>
                    <a:lnTo>
                      <a:pt x="337" y="3761"/>
                    </a:lnTo>
                    <a:lnTo>
                      <a:pt x="337" y="3761"/>
                    </a:lnTo>
                    <a:close/>
                    <a:moveTo>
                      <a:pt x="729" y="4668"/>
                    </a:moveTo>
                    <a:cubicBezTo>
                      <a:pt x="729" y="4680"/>
                      <a:pt x="723" y="4692"/>
                      <a:pt x="714" y="4700"/>
                    </a:cubicBezTo>
                    <a:cubicBezTo>
                      <a:pt x="706" y="4705"/>
                      <a:pt x="698" y="4708"/>
                      <a:pt x="689" y="4708"/>
                    </a:cubicBezTo>
                    <a:cubicBezTo>
                      <a:pt x="686" y="4708"/>
                      <a:pt x="682" y="4707"/>
                      <a:pt x="678" y="4706"/>
                    </a:cubicBezTo>
                    <a:lnTo>
                      <a:pt x="494" y="4655"/>
                    </a:lnTo>
                    <a:cubicBezTo>
                      <a:pt x="477" y="4651"/>
                      <a:pt x="465" y="4635"/>
                      <a:pt x="465" y="4617"/>
                    </a:cubicBezTo>
                    <a:lnTo>
                      <a:pt x="465" y="4180"/>
                    </a:lnTo>
                    <a:cubicBezTo>
                      <a:pt x="465" y="4169"/>
                      <a:pt x="470" y="4158"/>
                      <a:pt x="478" y="4150"/>
                    </a:cubicBezTo>
                    <a:cubicBezTo>
                      <a:pt x="486" y="4143"/>
                      <a:pt x="498" y="4139"/>
                      <a:pt x="509" y="4140"/>
                    </a:cubicBezTo>
                    <a:lnTo>
                      <a:pt x="693" y="4158"/>
                    </a:lnTo>
                    <a:cubicBezTo>
                      <a:pt x="714" y="4160"/>
                      <a:pt x="729" y="4178"/>
                      <a:pt x="729" y="4198"/>
                    </a:cubicBezTo>
                    <a:lnTo>
                      <a:pt x="729" y="4668"/>
                    </a:lnTo>
                    <a:lnTo>
                      <a:pt x="729" y="4668"/>
                    </a:lnTo>
                    <a:close/>
                    <a:moveTo>
                      <a:pt x="729" y="3729"/>
                    </a:moveTo>
                    <a:cubicBezTo>
                      <a:pt x="729" y="3750"/>
                      <a:pt x="713" y="3767"/>
                      <a:pt x="692" y="3769"/>
                    </a:cubicBezTo>
                    <a:lnTo>
                      <a:pt x="508" y="3784"/>
                    </a:lnTo>
                    <a:lnTo>
                      <a:pt x="505" y="3784"/>
                    </a:lnTo>
                    <a:cubicBezTo>
                      <a:pt x="495" y="3784"/>
                      <a:pt x="485" y="3781"/>
                      <a:pt x="478" y="3774"/>
                    </a:cubicBezTo>
                    <a:cubicBezTo>
                      <a:pt x="469" y="3766"/>
                      <a:pt x="465" y="3756"/>
                      <a:pt x="465" y="3744"/>
                    </a:cubicBezTo>
                    <a:lnTo>
                      <a:pt x="465" y="3308"/>
                    </a:lnTo>
                    <a:cubicBezTo>
                      <a:pt x="465" y="3290"/>
                      <a:pt x="477" y="3274"/>
                      <a:pt x="495" y="3269"/>
                    </a:cubicBezTo>
                    <a:lnTo>
                      <a:pt x="679" y="3221"/>
                    </a:lnTo>
                    <a:cubicBezTo>
                      <a:pt x="691" y="3217"/>
                      <a:pt x="704" y="3220"/>
                      <a:pt x="714" y="3228"/>
                    </a:cubicBezTo>
                    <a:cubicBezTo>
                      <a:pt x="723" y="3235"/>
                      <a:pt x="729" y="3247"/>
                      <a:pt x="729" y="3260"/>
                    </a:cubicBezTo>
                    <a:lnTo>
                      <a:pt x="729" y="3729"/>
                    </a:lnTo>
                    <a:close/>
                    <a:moveTo>
                      <a:pt x="1737" y="4948"/>
                    </a:moveTo>
                    <a:cubicBezTo>
                      <a:pt x="1737" y="4960"/>
                      <a:pt x="1731" y="4972"/>
                      <a:pt x="1721" y="4980"/>
                    </a:cubicBezTo>
                    <a:cubicBezTo>
                      <a:pt x="1714" y="4985"/>
                      <a:pt x="1706" y="4988"/>
                      <a:pt x="1697" y="4988"/>
                    </a:cubicBezTo>
                    <a:cubicBezTo>
                      <a:pt x="1693" y="4988"/>
                      <a:pt x="1690" y="4987"/>
                      <a:pt x="1686" y="4986"/>
                    </a:cubicBezTo>
                    <a:lnTo>
                      <a:pt x="1449" y="4920"/>
                    </a:lnTo>
                    <a:cubicBezTo>
                      <a:pt x="1431" y="4916"/>
                      <a:pt x="1419" y="4900"/>
                      <a:pt x="1419" y="4882"/>
                    </a:cubicBezTo>
                    <a:lnTo>
                      <a:pt x="1419" y="4274"/>
                    </a:lnTo>
                    <a:cubicBezTo>
                      <a:pt x="1419" y="4262"/>
                      <a:pt x="1424" y="4251"/>
                      <a:pt x="1432" y="4244"/>
                    </a:cubicBezTo>
                    <a:cubicBezTo>
                      <a:pt x="1441" y="4236"/>
                      <a:pt x="1452" y="4232"/>
                      <a:pt x="1463" y="4233"/>
                    </a:cubicBezTo>
                    <a:lnTo>
                      <a:pt x="1701" y="4257"/>
                    </a:lnTo>
                    <a:cubicBezTo>
                      <a:pt x="1721" y="4259"/>
                      <a:pt x="1737" y="4276"/>
                      <a:pt x="1737" y="4297"/>
                    </a:cubicBezTo>
                    <a:lnTo>
                      <a:pt x="1737" y="4948"/>
                    </a:lnTo>
                    <a:close/>
                    <a:moveTo>
                      <a:pt x="1737" y="3646"/>
                    </a:moveTo>
                    <a:cubicBezTo>
                      <a:pt x="1737" y="3667"/>
                      <a:pt x="1721" y="3684"/>
                      <a:pt x="1700" y="3686"/>
                    </a:cubicBezTo>
                    <a:lnTo>
                      <a:pt x="1463" y="3705"/>
                    </a:lnTo>
                    <a:cubicBezTo>
                      <a:pt x="1462" y="3706"/>
                      <a:pt x="1461" y="3706"/>
                      <a:pt x="1459" y="3706"/>
                    </a:cubicBezTo>
                    <a:cubicBezTo>
                      <a:pt x="1449" y="3706"/>
                      <a:pt x="1440" y="3702"/>
                      <a:pt x="1432" y="3695"/>
                    </a:cubicBezTo>
                    <a:cubicBezTo>
                      <a:pt x="1424" y="3687"/>
                      <a:pt x="1419" y="3677"/>
                      <a:pt x="1419" y="3665"/>
                    </a:cubicBezTo>
                    <a:lnTo>
                      <a:pt x="1419" y="3057"/>
                    </a:lnTo>
                    <a:cubicBezTo>
                      <a:pt x="1419" y="3039"/>
                      <a:pt x="1432" y="3023"/>
                      <a:pt x="1449" y="3018"/>
                    </a:cubicBezTo>
                    <a:lnTo>
                      <a:pt x="1687" y="2956"/>
                    </a:lnTo>
                    <a:cubicBezTo>
                      <a:pt x="1699" y="2953"/>
                      <a:pt x="1712" y="2955"/>
                      <a:pt x="1721" y="2963"/>
                    </a:cubicBezTo>
                    <a:cubicBezTo>
                      <a:pt x="1731" y="2970"/>
                      <a:pt x="1737" y="2982"/>
                      <a:pt x="1737" y="2995"/>
                    </a:cubicBezTo>
                    <a:lnTo>
                      <a:pt x="1737" y="3646"/>
                    </a:lnTo>
                    <a:close/>
                    <a:moveTo>
                      <a:pt x="1737" y="2344"/>
                    </a:moveTo>
                    <a:cubicBezTo>
                      <a:pt x="1737" y="2360"/>
                      <a:pt x="1728" y="2374"/>
                      <a:pt x="1713" y="2381"/>
                    </a:cubicBezTo>
                    <a:lnTo>
                      <a:pt x="1476" y="2486"/>
                    </a:lnTo>
                    <a:cubicBezTo>
                      <a:pt x="1471" y="2488"/>
                      <a:pt x="1465" y="2489"/>
                      <a:pt x="1460" y="2489"/>
                    </a:cubicBezTo>
                    <a:cubicBezTo>
                      <a:pt x="1452" y="2489"/>
                      <a:pt x="1444" y="2487"/>
                      <a:pt x="1437" y="2483"/>
                    </a:cubicBezTo>
                    <a:cubicBezTo>
                      <a:pt x="1426" y="2475"/>
                      <a:pt x="1419" y="2463"/>
                      <a:pt x="1419" y="2449"/>
                    </a:cubicBezTo>
                    <a:lnTo>
                      <a:pt x="1419" y="1841"/>
                    </a:lnTo>
                    <a:cubicBezTo>
                      <a:pt x="1419" y="1827"/>
                      <a:pt x="1426" y="1814"/>
                      <a:pt x="1438" y="1807"/>
                    </a:cubicBezTo>
                    <a:lnTo>
                      <a:pt x="1676" y="1659"/>
                    </a:lnTo>
                    <a:cubicBezTo>
                      <a:pt x="1688" y="1651"/>
                      <a:pt x="1704" y="1651"/>
                      <a:pt x="1716" y="1658"/>
                    </a:cubicBezTo>
                    <a:cubicBezTo>
                      <a:pt x="1729" y="1665"/>
                      <a:pt x="1737" y="1678"/>
                      <a:pt x="1737" y="1693"/>
                    </a:cubicBezTo>
                    <a:lnTo>
                      <a:pt x="1737" y="2344"/>
                    </a:lnTo>
                    <a:lnTo>
                      <a:pt x="1737" y="2344"/>
                    </a:lnTo>
                    <a:close/>
                    <a:moveTo>
                      <a:pt x="2329" y="5112"/>
                    </a:moveTo>
                    <a:cubicBezTo>
                      <a:pt x="2329" y="5124"/>
                      <a:pt x="2323" y="5136"/>
                      <a:pt x="2313" y="5144"/>
                    </a:cubicBezTo>
                    <a:cubicBezTo>
                      <a:pt x="2306" y="5149"/>
                      <a:pt x="2297" y="5152"/>
                      <a:pt x="2289" y="5152"/>
                    </a:cubicBezTo>
                    <a:cubicBezTo>
                      <a:pt x="2285" y="5152"/>
                      <a:pt x="2281" y="5152"/>
                      <a:pt x="2278" y="5151"/>
                    </a:cubicBezTo>
                    <a:lnTo>
                      <a:pt x="1960" y="5062"/>
                    </a:lnTo>
                    <a:cubicBezTo>
                      <a:pt x="1942" y="5058"/>
                      <a:pt x="1930" y="5042"/>
                      <a:pt x="1930" y="5024"/>
                    </a:cubicBezTo>
                    <a:lnTo>
                      <a:pt x="1930" y="4323"/>
                    </a:lnTo>
                    <a:cubicBezTo>
                      <a:pt x="1930" y="4312"/>
                      <a:pt x="1935" y="4301"/>
                      <a:pt x="1943" y="4293"/>
                    </a:cubicBezTo>
                    <a:cubicBezTo>
                      <a:pt x="1952" y="4286"/>
                      <a:pt x="1963" y="4282"/>
                      <a:pt x="1974" y="4283"/>
                    </a:cubicBezTo>
                    <a:lnTo>
                      <a:pt x="2292" y="4314"/>
                    </a:lnTo>
                    <a:cubicBezTo>
                      <a:pt x="2313" y="4316"/>
                      <a:pt x="2329" y="4334"/>
                      <a:pt x="2329" y="4354"/>
                    </a:cubicBezTo>
                    <a:lnTo>
                      <a:pt x="2329" y="5112"/>
                    </a:lnTo>
                    <a:close/>
                    <a:moveTo>
                      <a:pt x="2329" y="3597"/>
                    </a:moveTo>
                    <a:cubicBezTo>
                      <a:pt x="2329" y="3618"/>
                      <a:pt x="2313" y="3635"/>
                      <a:pt x="2292" y="3637"/>
                    </a:cubicBezTo>
                    <a:lnTo>
                      <a:pt x="1974" y="3663"/>
                    </a:lnTo>
                    <a:cubicBezTo>
                      <a:pt x="1973" y="3663"/>
                      <a:pt x="1971" y="3664"/>
                      <a:pt x="1970" y="3664"/>
                    </a:cubicBezTo>
                    <a:cubicBezTo>
                      <a:pt x="1960" y="3664"/>
                      <a:pt x="1951" y="3660"/>
                      <a:pt x="1943" y="3653"/>
                    </a:cubicBezTo>
                    <a:cubicBezTo>
                      <a:pt x="1935" y="3645"/>
                      <a:pt x="1930" y="3634"/>
                      <a:pt x="1930" y="3623"/>
                    </a:cubicBezTo>
                    <a:lnTo>
                      <a:pt x="1930" y="2923"/>
                    </a:lnTo>
                    <a:cubicBezTo>
                      <a:pt x="1930" y="2905"/>
                      <a:pt x="1942" y="2889"/>
                      <a:pt x="1960" y="2884"/>
                    </a:cubicBezTo>
                    <a:lnTo>
                      <a:pt x="2278" y="2800"/>
                    </a:lnTo>
                    <a:cubicBezTo>
                      <a:pt x="2290" y="2797"/>
                      <a:pt x="2303" y="2800"/>
                      <a:pt x="2313" y="2807"/>
                    </a:cubicBezTo>
                    <a:cubicBezTo>
                      <a:pt x="2323" y="2815"/>
                      <a:pt x="2329" y="2827"/>
                      <a:pt x="2329" y="2839"/>
                    </a:cubicBezTo>
                    <a:lnTo>
                      <a:pt x="2329" y="3597"/>
                    </a:lnTo>
                    <a:lnTo>
                      <a:pt x="2329" y="3597"/>
                    </a:lnTo>
                    <a:close/>
                    <a:moveTo>
                      <a:pt x="2329" y="2082"/>
                    </a:moveTo>
                    <a:cubicBezTo>
                      <a:pt x="2329" y="2098"/>
                      <a:pt x="2319" y="2112"/>
                      <a:pt x="2305" y="2119"/>
                    </a:cubicBezTo>
                    <a:lnTo>
                      <a:pt x="1987" y="2260"/>
                    </a:lnTo>
                    <a:cubicBezTo>
                      <a:pt x="1982" y="2262"/>
                      <a:pt x="1976" y="2263"/>
                      <a:pt x="1970" y="2263"/>
                    </a:cubicBezTo>
                    <a:cubicBezTo>
                      <a:pt x="1963" y="2263"/>
                      <a:pt x="1955" y="2261"/>
                      <a:pt x="1949" y="2257"/>
                    </a:cubicBezTo>
                    <a:cubicBezTo>
                      <a:pt x="1937" y="2249"/>
                      <a:pt x="1930" y="2236"/>
                      <a:pt x="1930" y="2223"/>
                    </a:cubicBezTo>
                    <a:lnTo>
                      <a:pt x="1930" y="1523"/>
                    </a:lnTo>
                    <a:cubicBezTo>
                      <a:pt x="1930" y="1509"/>
                      <a:pt x="1938" y="1496"/>
                      <a:pt x="1949" y="1489"/>
                    </a:cubicBezTo>
                    <a:lnTo>
                      <a:pt x="2267" y="1290"/>
                    </a:lnTo>
                    <a:cubicBezTo>
                      <a:pt x="2280" y="1282"/>
                      <a:pt x="2295" y="1282"/>
                      <a:pt x="2308" y="1289"/>
                    </a:cubicBezTo>
                    <a:cubicBezTo>
                      <a:pt x="2321" y="1296"/>
                      <a:pt x="2329" y="1310"/>
                      <a:pt x="2329" y="1324"/>
                    </a:cubicBezTo>
                    <a:lnTo>
                      <a:pt x="2329" y="2082"/>
                    </a:lnTo>
                    <a:lnTo>
                      <a:pt x="2329" y="2082"/>
                    </a:lnTo>
                    <a:close/>
                    <a:moveTo>
                      <a:pt x="3152" y="5341"/>
                    </a:moveTo>
                    <a:cubicBezTo>
                      <a:pt x="3152" y="5352"/>
                      <a:pt x="3147" y="5364"/>
                      <a:pt x="3139" y="5372"/>
                    </a:cubicBezTo>
                    <a:cubicBezTo>
                      <a:pt x="3124" y="5387"/>
                      <a:pt x="3104" y="5387"/>
                      <a:pt x="3098" y="5387"/>
                    </a:cubicBezTo>
                    <a:lnTo>
                      <a:pt x="3097" y="5387"/>
                    </a:lnTo>
                    <a:cubicBezTo>
                      <a:pt x="3018" y="5387"/>
                      <a:pt x="2710" y="5276"/>
                      <a:pt x="2650" y="5254"/>
                    </a:cubicBezTo>
                    <a:cubicBezTo>
                      <a:pt x="2634" y="5248"/>
                      <a:pt x="2623" y="5233"/>
                      <a:pt x="2623" y="5216"/>
                    </a:cubicBezTo>
                    <a:lnTo>
                      <a:pt x="2623" y="4391"/>
                    </a:lnTo>
                    <a:cubicBezTo>
                      <a:pt x="2623" y="4380"/>
                      <a:pt x="2628" y="4369"/>
                      <a:pt x="2636" y="4361"/>
                    </a:cubicBezTo>
                    <a:cubicBezTo>
                      <a:pt x="2645" y="4354"/>
                      <a:pt x="2656" y="4350"/>
                      <a:pt x="2667" y="4351"/>
                    </a:cubicBezTo>
                    <a:lnTo>
                      <a:pt x="3115" y="4395"/>
                    </a:lnTo>
                    <a:cubicBezTo>
                      <a:pt x="3136" y="4397"/>
                      <a:pt x="3152" y="4414"/>
                      <a:pt x="3152" y="4435"/>
                    </a:cubicBezTo>
                    <a:cubicBezTo>
                      <a:pt x="3152" y="4444"/>
                      <a:pt x="3152" y="5302"/>
                      <a:pt x="3152" y="5341"/>
                    </a:cubicBezTo>
                    <a:close/>
                    <a:moveTo>
                      <a:pt x="3152" y="3529"/>
                    </a:moveTo>
                    <a:cubicBezTo>
                      <a:pt x="3152" y="3550"/>
                      <a:pt x="3136" y="3567"/>
                      <a:pt x="3115" y="3569"/>
                    </a:cubicBezTo>
                    <a:lnTo>
                      <a:pt x="2667" y="3606"/>
                    </a:lnTo>
                    <a:cubicBezTo>
                      <a:pt x="2665" y="3606"/>
                      <a:pt x="2664" y="3606"/>
                      <a:pt x="2663" y="3606"/>
                    </a:cubicBezTo>
                    <a:cubicBezTo>
                      <a:pt x="2653" y="3606"/>
                      <a:pt x="2643" y="3602"/>
                      <a:pt x="2636" y="3595"/>
                    </a:cubicBezTo>
                    <a:cubicBezTo>
                      <a:pt x="2628" y="3588"/>
                      <a:pt x="2623" y="3577"/>
                      <a:pt x="2623" y="3566"/>
                    </a:cubicBezTo>
                    <a:lnTo>
                      <a:pt x="2623" y="2741"/>
                    </a:lnTo>
                    <a:cubicBezTo>
                      <a:pt x="2623" y="2722"/>
                      <a:pt x="2635" y="2706"/>
                      <a:pt x="2653" y="2702"/>
                    </a:cubicBezTo>
                    <a:lnTo>
                      <a:pt x="3101" y="2584"/>
                    </a:lnTo>
                    <a:cubicBezTo>
                      <a:pt x="3113" y="2581"/>
                      <a:pt x="3126" y="2583"/>
                      <a:pt x="3136" y="2591"/>
                    </a:cubicBezTo>
                    <a:cubicBezTo>
                      <a:pt x="3146" y="2599"/>
                      <a:pt x="3152" y="2610"/>
                      <a:pt x="3152" y="2623"/>
                    </a:cubicBezTo>
                    <a:lnTo>
                      <a:pt x="3152" y="3529"/>
                    </a:lnTo>
                    <a:lnTo>
                      <a:pt x="3152" y="3529"/>
                    </a:lnTo>
                    <a:close/>
                    <a:moveTo>
                      <a:pt x="3152" y="1717"/>
                    </a:moveTo>
                    <a:cubicBezTo>
                      <a:pt x="3152" y="1733"/>
                      <a:pt x="3142" y="1748"/>
                      <a:pt x="3128" y="1754"/>
                    </a:cubicBezTo>
                    <a:lnTo>
                      <a:pt x="2680" y="1953"/>
                    </a:lnTo>
                    <a:cubicBezTo>
                      <a:pt x="2674" y="1955"/>
                      <a:pt x="2669" y="1956"/>
                      <a:pt x="2663" y="1956"/>
                    </a:cubicBezTo>
                    <a:cubicBezTo>
                      <a:pt x="2656" y="1956"/>
                      <a:pt x="2648" y="1954"/>
                      <a:pt x="2641" y="1950"/>
                    </a:cubicBezTo>
                    <a:cubicBezTo>
                      <a:pt x="2630" y="1942"/>
                      <a:pt x="2623" y="1930"/>
                      <a:pt x="2623" y="1916"/>
                    </a:cubicBezTo>
                    <a:lnTo>
                      <a:pt x="2623" y="1091"/>
                    </a:lnTo>
                    <a:cubicBezTo>
                      <a:pt x="2623" y="1077"/>
                      <a:pt x="2630" y="1064"/>
                      <a:pt x="2642" y="1057"/>
                    </a:cubicBezTo>
                    <a:lnTo>
                      <a:pt x="3090" y="777"/>
                    </a:lnTo>
                    <a:cubicBezTo>
                      <a:pt x="3103" y="769"/>
                      <a:pt x="3118" y="769"/>
                      <a:pt x="3131" y="776"/>
                    </a:cubicBezTo>
                    <a:cubicBezTo>
                      <a:pt x="3144" y="783"/>
                      <a:pt x="3152" y="797"/>
                      <a:pt x="3152" y="811"/>
                    </a:cubicBezTo>
                    <a:lnTo>
                      <a:pt x="3152" y="1717"/>
                    </a:lnTo>
                    <a:lnTo>
                      <a:pt x="3152" y="1717"/>
                    </a:lnTo>
                    <a:close/>
                    <a:moveTo>
                      <a:pt x="4934" y="1266"/>
                    </a:moveTo>
                    <a:cubicBezTo>
                      <a:pt x="4934" y="1252"/>
                      <a:pt x="4941" y="1240"/>
                      <a:pt x="4952" y="1232"/>
                    </a:cubicBezTo>
                    <a:cubicBezTo>
                      <a:pt x="4963" y="1225"/>
                      <a:pt x="4978" y="1224"/>
                      <a:pt x="4990" y="1229"/>
                    </a:cubicBezTo>
                    <a:lnTo>
                      <a:pt x="5469" y="1436"/>
                    </a:lnTo>
                    <a:cubicBezTo>
                      <a:pt x="5483" y="1442"/>
                      <a:pt x="5493" y="1457"/>
                      <a:pt x="5493" y="1473"/>
                    </a:cubicBezTo>
                    <a:lnTo>
                      <a:pt x="5493" y="2187"/>
                    </a:lnTo>
                    <a:cubicBezTo>
                      <a:pt x="5493" y="2200"/>
                      <a:pt x="5487" y="2212"/>
                      <a:pt x="5477" y="2220"/>
                    </a:cubicBezTo>
                    <a:cubicBezTo>
                      <a:pt x="5470" y="2225"/>
                      <a:pt x="5461" y="2228"/>
                      <a:pt x="5453" y="2228"/>
                    </a:cubicBezTo>
                    <a:cubicBezTo>
                      <a:pt x="5449" y="2228"/>
                      <a:pt x="5445" y="2227"/>
                      <a:pt x="5441" y="2226"/>
                    </a:cubicBezTo>
                    <a:lnTo>
                      <a:pt x="4963" y="2079"/>
                    </a:lnTo>
                    <a:cubicBezTo>
                      <a:pt x="4946" y="2074"/>
                      <a:pt x="4934" y="2058"/>
                      <a:pt x="4934" y="2040"/>
                    </a:cubicBezTo>
                    <a:lnTo>
                      <a:pt x="4934" y="1266"/>
                    </a:lnTo>
                    <a:lnTo>
                      <a:pt x="4934" y="1266"/>
                    </a:lnTo>
                    <a:close/>
                    <a:moveTo>
                      <a:pt x="4934" y="2815"/>
                    </a:moveTo>
                    <a:cubicBezTo>
                      <a:pt x="4934" y="2803"/>
                      <a:pt x="4939" y="2791"/>
                      <a:pt x="4948" y="2784"/>
                    </a:cubicBezTo>
                    <a:cubicBezTo>
                      <a:pt x="4958" y="2776"/>
                      <a:pt x="4970" y="2773"/>
                      <a:pt x="4981" y="2775"/>
                    </a:cubicBezTo>
                    <a:lnTo>
                      <a:pt x="5460" y="2862"/>
                    </a:lnTo>
                    <a:cubicBezTo>
                      <a:pt x="5479" y="2866"/>
                      <a:pt x="5493" y="2882"/>
                      <a:pt x="5493" y="2902"/>
                    </a:cubicBezTo>
                    <a:lnTo>
                      <a:pt x="5493" y="3623"/>
                    </a:lnTo>
                    <a:cubicBezTo>
                      <a:pt x="5493" y="3634"/>
                      <a:pt x="5488" y="3645"/>
                      <a:pt x="5480" y="3653"/>
                    </a:cubicBezTo>
                    <a:cubicBezTo>
                      <a:pt x="5473" y="3660"/>
                      <a:pt x="5463" y="3664"/>
                      <a:pt x="5453" y="3664"/>
                    </a:cubicBezTo>
                    <a:cubicBezTo>
                      <a:pt x="5452" y="3664"/>
                      <a:pt x="5451" y="3663"/>
                      <a:pt x="5450" y="3663"/>
                    </a:cubicBezTo>
                    <a:lnTo>
                      <a:pt x="4971" y="3629"/>
                    </a:lnTo>
                    <a:cubicBezTo>
                      <a:pt x="4950" y="3628"/>
                      <a:pt x="4934" y="3610"/>
                      <a:pt x="4934" y="3589"/>
                    </a:cubicBezTo>
                    <a:lnTo>
                      <a:pt x="4934" y="2815"/>
                    </a:lnTo>
                    <a:close/>
                    <a:moveTo>
                      <a:pt x="3688" y="727"/>
                    </a:moveTo>
                    <a:cubicBezTo>
                      <a:pt x="3688" y="714"/>
                      <a:pt x="3695" y="701"/>
                      <a:pt x="3706" y="694"/>
                    </a:cubicBezTo>
                    <a:cubicBezTo>
                      <a:pt x="3718" y="686"/>
                      <a:pt x="3732" y="685"/>
                      <a:pt x="3744" y="690"/>
                    </a:cubicBezTo>
                    <a:lnTo>
                      <a:pt x="4424" y="984"/>
                    </a:lnTo>
                    <a:cubicBezTo>
                      <a:pt x="4439" y="991"/>
                      <a:pt x="4449" y="1005"/>
                      <a:pt x="4449" y="1021"/>
                    </a:cubicBezTo>
                    <a:lnTo>
                      <a:pt x="4449" y="1867"/>
                    </a:lnTo>
                    <a:cubicBezTo>
                      <a:pt x="4449" y="1879"/>
                      <a:pt x="4442" y="1891"/>
                      <a:pt x="4432" y="1899"/>
                    </a:cubicBezTo>
                    <a:cubicBezTo>
                      <a:pt x="4425" y="1904"/>
                      <a:pt x="4417" y="1907"/>
                      <a:pt x="4408" y="1907"/>
                    </a:cubicBezTo>
                    <a:cubicBezTo>
                      <a:pt x="4404" y="1907"/>
                      <a:pt x="4400" y="1906"/>
                      <a:pt x="4396" y="1905"/>
                    </a:cubicBezTo>
                    <a:lnTo>
                      <a:pt x="3717" y="1696"/>
                    </a:lnTo>
                    <a:cubicBezTo>
                      <a:pt x="3700" y="1691"/>
                      <a:pt x="3688" y="1675"/>
                      <a:pt x="3688" y="1658"/>
                    </a:cubicBezTo>
                    <a:lnTo>
                      <a:pt x="3688" y="727"/>
                    </a:lnTo>
                    <a:lnTo>
                      <a:pt x="3688" y="727"/>
                    </a:lnTo>
                    <a:close/>
                    <a:moveTo>
                      <a:pt x="3688" y="3518"/>
                    </a:moveTo>
                    <a:lnTo>
                      <a:pt x="3688" y="2588"/>
                    </a:lnTo>
                    <a:cubicBezTo>
                      <a:pt x="3688" y="2576"/>
                      <a:pt x="3694" y="2564"/>
                      <a:pt x="3703" y="2557"/>
                    </a:cubicBezTo>
                    <a:cubicBezTo>
                      <a:pt x="3712" y="2549"/>
                      <a:pt x="3724" y="2546"/>
                      <a:pt x="3736" y="2548"/>
                    </a:cubicBezTo>
                    <a:lnTo>
                      <a:pt x="4415" y="2672"/>
                    </a:lnTo>
                    <a:cubicBezTo>
                      <a:pt x="4434" y="2676"/>
                      <a:pt x="4448" y="2692"/>
                      <a:pt x="4448" y="2712"/>
                    </a:cubicBezTo>
                    <a:lnTo>
                      <a:pt x="4448" y="3557"/>
                    </a:lnTo>
                    <a:cubicBezTo>
                      <a:pt x="4448" y="3568"/>
                      <a:pt x="4444" y="3579"/>
                      <a:pt x="4436" y="3586"/>
                    </a:cubicBezTo>
                    <a:cubicBezTo>
                      <a:pt x="4428" y="3593"/>
                      <a:pt x="4418" y="3597"/>
                      <a:pt x="4408" y="3597"/>
                    </a:cubicBezTo>
                    <a:cubicBezTo>
                      <a:pt x="4407" y="3597"/>
                      <a:pt x="4407" y="3597"/>
                      <a:pt x="4406" y="3597"/>
                    </a:cubicBezTo>
                    <a:lnTo>
                      <a:pt x="3726" y="3558"/>
                    </a:lnTo>
                    <a:cubicBezTo>
                      <a:pt x="3705" y="3557"/>
                      <a:pt x="3688" y="3539"/>
                      <a:pt x="3688" y="3518"/>
                    </a:cubicBezTo>
                    <a:close/>
                    <a:moveTo>
                      <a:pt x="5014" y="6300"/>
                    </a:moveTo>
                    <a:cubicBezTo>
                      <a:pt x="5014" y="6317"/>
                      <a:pt x="5004" y="6331"/>
                      <a:pt x="4989" y="6338"/>
                    </a:cubicBezTo>
                    <a:lnTo>
                      <a:pt x="4099" y="6676"/>
                    </a:lnTo>
                    <a:cubicBezTo>
                      <a:pt x="4094" y="6677"/>
                      <a:pt x="4089" y="6678"/>
                      <a:pt x="4085" y="6678"/>
                    </a:cubicBezTo>
                    <a:cubicBezTo>
                      <a:pt x="4077" y="6678"/>
                      <a:pt x="4069" y="6676"/>
                      <a:pt x="4062" y="6671"/>
                    </a:cubicBezTo>
                    <a:cubicBezTo>
                      <a:pt x="4051" y="6664"/>
                      <a:pt x="4045" y="6651"/>
                      <a:pt x="4045" y="6638"/>
                    </a:cubicBezTo>
                    <a:lnTo>
                      <a:pt x="4045" y="4424"/>
                    </a:lnTo>
                    <a:cubicBezTo>
                      <a:pt x="4045" y="4403"/>
                      <a:pt x="4061" y="4385"/>
                      <a:pt x="4082" y="4384"/>
                    </a:cubicBezTo>
                    <a:lnTo>
                      <a:pt x="4972" y="4323"/>
                    </a:lnTo>
                    <a:cubicBezTo>
                      <a:pt x="4983" y="4323"/>
                      <a:pt x="4994" y="4327"/>
                      <a:pt x="5002" y="4334"/>
                    </a:cubicBezTo>
                    <a:cubicBezTo>
                      <a:pt x="5010" y="4342"/>
                      <a:pt x="5015" y="4352"/>
                      <a:pt x="5015" y="4364"/>
                    </a:cubicBezTo>
                    <a:lnTo>
                      <a:pt x="5015" y="6300"/>
                    </a:lnTo>
                    <a:lnTo>
                      <a:pt x="5014" y="6300"/>
                    </a:lnTo>
                    <a:close/>
                    <a:moveTo>
                      <a:pt x="6087" y="5892"/>
                    </a:moveTo>
                    <a:cubicBezTo>
                      <a:pt x="6087" y="5909"/>
                      <a:pt x="6076" y="5924"/>
                      <a:pt x="6061" y="5930"/>
                    </a:cubicBezTo>
                    <a:lnTo>
                      <a:pt x="5467" y="6156"/>
                    </a:lnTo>
                    <a:cubicBezTo>
                      <a:pt x="5462" y="6157"/>
                      <a:pt x="5458" y="6158"/>
                      <a:pt x="5453" y="6158"/>
                    </a:cubicBezTo>
                    <a:cubicBezTo>
                      <a:pt x="5445" y="6158"/>
                      <a:pt x="5437" y="6156"/>
                      <a:pt x="5430" y="6151"/>
                    </a:cubicBezTo>
                    <a:cubicBezTo>
                      <a:pt x="5419" y="6144"/>
                      <a:pt x="5413" y="6131"/>
                      <a:pt x="5413" y="6118"/>
                    </a:cubicBezTo>
                    <a:lnTo>
                      <a:pt x="5413" y="4331"/>
                    </a:lnTo>
                    <a:cubicBezTo>
                      <a:pt x="5413" y="4310"/>
                      <a:pt x="5429" y="4293"/>
                      <a:pt x="5450" y="4291"/>
                    </a:cubicBezTo>
                    <a:lnTo>
                      <a:pt x="6044" y="4251"/>
                    </a:lnTo>
                    <a:cubicBezTo>
                      <a:pt x="6055" y="4250"/>
                      <a:pt x="6066" y="4254"/>
                      <a:pt x="6074" y="4262"/>
                    </a:cubicBezTo>
                    <a:cubicBezTo>
                      <a:pt x="6082" y="4269"/>
                      <a:pt x="6087" y="4280"/>
                      <a:pt x="6087" y="4291"/>
                    </a:cubicBezTo>
                    <a:lnTo>
                      <a:pt x="6087" y="5892"/>
                    </a:lnTo>
                    <a:close/>
                    <a:moveTo>
                      <a:pt x="6258" y="3660"/>
                    </a:moveTo>
                    <a:cubicBezTo>
                      <a:pt x="6258" y="3671"/>
                      <a:pt x="6253" y="3682"/>
                      <a:pt x="6245" y="3690"/>
                    </a:cubicBezTo>
                    <a:cubicBezTo>
                      <a:pt x="6238" y="3697"/>
                      <a:pt x="6228" y="3701"/>
                      <a:pt x="6218" y="3701"/>
                    </a:cubicBezTo>
                    <a:lnTo>
                      <a:pt x="6215" y="3701"/>
                    </a:lnTo>
                    <a:lnTo>
                      <a:pt x="5860" y="3680"/>
                    </a:lnTo>
                    <a:cubicBezTo>
                      <a:pt x="5839" y="3679"/>
                      <a:pt x="5822" y="3662"/>
                      <a:pt x="5822" y="3640"/>
                    </a:cubicBezTo>
                    <a:lnTo>
                      <a:pt x="5822" y="2977"/>
                    </a:lnTo>
                    <a:cubicBezTo>
                      <a:pt x="5822" y="2965"/>
                      <a:pt x="5828" y="2953"/>
                      <a:pt x="5837" y="2946"/>
                    </a:cubicBezTo>
                    <a:cubicBezTo>
                      <a:pt x="5846" y="2938"/>
                      <a:pt x="5858" y="2935"/>
                      <a:pt x="5870" y="2937"/>
                    </a:cubicBezTo>
                    <a:lnTo>
                      <a:pt x="6225" y="3002"/>
                    </a:lnTo>
                    <a:cubicBezTo>
                      <a:pt x="6244" y="3005"/>
                      <a:pt x="6258" y="3022"/>
                      <a:pt x="6258" y="3041"/>
                    </a:cubicBezTo>
                    <a:lnTo>
                      <a:pt x="6258" y="3660"/>
                    </a:lnTo>
                    <a:lnTo>
                      <a:pt x="6258" y="3660"/>
                    </a:lnTo>
                    <a:close/>
                    <a:moveTo>
                      <a:pt x="6258" y="2422"/>
                    </a:moveTo>
                    <a:cubicBezTo>
                      <a:pt x="6258" y="2435"/>
                      <a:pt x="6252" y="2447"/>
                      <a:pt x="6242" y="2455"/>
                    </a:cubicBezTo>
                    <a:cubicBezTo>
                      <a:pt x="6235" y="2460"/>
                      <a:pt x="6226" y="2463"/>
                      <a:pt x="6218" y="2463"/>
                    </a:cubicBezTo>
                    <a:cubicBezTo>
                      <a:pt x="6214" y="2463"/>
                      <a:pt x="6210" y="2462"/>
                      <a:pt x="6206" y="2461"/>
                    </a:cubicBezTo>
                    <a:lnTo>
                      <a:pt x="5851" y="2352"/>
                    </a:lnTo>
                    <a:cubicBezTo>
                      <a:pt x="5834" y="2346"/>
                      <a:pt x="5823" y="2331"/>
                      <a:pt x="5823" y="2313"/>
                    </a:cubicBezTo>
                    <a:lnTo>
                      <a:pt x="5823" y="1650"/>
                    </a:lnTo>
                    <a:cubicBezTo>
                      <a:pt x="5823" y="1636"/>
                      <a:pt x="5829" y="1624"/>
                      <a:pt x="5841" y="1616"/>
                    </a:cubicBezTo>
                    <a:cubicBezTo>
                      <a:pt x="5852" y="1609"/>
                      <a:pt x="5866" y="1608"/>
                      <a:pt x="5879" y="1613"/>
                    </a:cubicBezTo>
                    <a:lnTo>
                      <a:pt x="6234" y="1766"/>
                    </a:lnTo>
                    <a:cubicBezTo>
                      <a:pt x="6249" y="1773"/>
                      <a:pt x="6258" y="1787"/>
                      <a:pt x="6258" y="1803"/>
                    </a:cubicBezTo>
                    <a:lnTo>
                      <a:pt x="6258" y="2422"/>
                    </a:lnTo>
                    <a:lnTo>
                      <a:pt x="6258" y="2422"/>
                    </a:lnTo>
                    <a:close/>
                    <a:moveTo>
                      <a:pt x="6968" y="4762"/>
                    </a:moveTo>
                    <a:cubicBezTo>
                      <a:pt x="6968" y="4781"/>
                      <a:pt x="6954" y="4798"/>
                      <a:pt x="6935" y="4801"/>
                    </a:cubicBezTo>
                    <a:lnTo>
                      <a:pt x="6677" y="4851"/>
                    </a:lnTo>
                    <a:cubicBezTo>
                      <a:pt x="6674" y="4852"/>
                      <a:pt x="6672" y="4852"/>
                      <a:pt x="6669" y="4852"/>
                    </a:cubicBezTo>
                    <a:cubicBezTo>
                      <a:pt x="6660" y="4852"/>
                      <a:pt x="6651" y="4848"/>
                      <a:pt x="6644" y="4842"/>
                    </a:cubicBezTo>
                    <a:cubicBezTo>
                      <a:pt x="6635" y="4835"/>
                      <a:pt x="6629" y="4824"/>
                      <a:pt x="6629" y="4812"/>
                    </a:cubicBezTo>
                    <a:lnTo>
                      <a:pt x="6629" y="4249"/>
                    </a:lnTo>
                    <a:cubicBezTo>
                      <a:pt x="6629" y="4228"/>
                      <a:pt x="6646" y="4210"/>
                      <a:pt x="6667" y="4209"/>
                    </a:cubicBezTo>
                    <a:lnTo>
                      <a:pt x="6925" y="4191"/>
                    </a:lnTo>
                    <a:cubicBezTo>
                      <a:pt x="6936" y="4191"/>
                      <a:pt x="6947" y="4195"/>
                      <a:pt x="6955" y="4202"/>
                    </a:cubicBezTo>
                    <a:cubicBezTo>
                      <a:pt x="6963" y="4210"/>
                      <a:pt x="6968" y="4220"/>
                      <a:pt x="6968" y="4232"/>
                    </a:cubicBezTo>
                    <a:lnTo>
                      <a:pt x="6968" y="4762"/>
                    </a:lnTo>
                    <a:lnTo>
                      <a:pt x="6968" y="4762"/>
                    </a:lnTo>
                    <a:close/>
                    <a:moveTo>
                      <a:pt x="6968" y="3701"/>
                    </a:moveTo>
                    <a:cubicBezTo>
                      <a:pt x="6968" y="3712"/>
                      <a:pt x="6963" y="3723"/>
                      <a:pt x="6955" y="3730"/>
                    </a:cubicBezTo>
                    <a:cubicBezTo>
                      <a:pt x="6947" y="3737"/>
                      <a:pt x="6938" y="3741"/>
                      <a:pt x="6927" y="3741"/>
                    </a:cubicBezTo>
                    <a:lnTo>
                      <a:pt x="6925" y="3741"/>
                    </a:lnTo>
                    <a:lnTo>
                      <a:pt x="6667" y="3726"/>
                    </a:lnTo>
                    <a:cubicBezTo>
                      <a:pt x="6646" y="3725"/>
                      <a:pt x="6629" y="3708"/>
                      <a:pt x="6629" y="3686"/>
                    </a:cubicBezTo>
                    <a:lnTo>
                      <a:pt x="6629" y="3124"/>
                    </a:lnTo>
                    <a:cubicBezTo>
                      <a:pt x="6629" y="3112"/>
                      <a:pt x="6634" y="3101"/>
                      <a:pt x="6644" y="3093"/>
                    </a:cubicBezTo>
                    <a:cubicBezTo>
                      <a:pt x="6653" y="3085"/>
                      <a:pt x="6665" y="3082"/>
                      <a:pt x="6677" y="3084"/>
                    </a:cubicBezTo>
                    <a:lnTo>
                      <a:pt x="6934" y="3131"/>
                    </a:lnTo>
                    <a:cubicBezTo>
                      <a:pt x="6953" y="3135"/>
                      <a:pt x="6967" y="3151"/>
                      <a:pt x="6967" y="3171"/>
                    </a:cubicBezTo>
                    <a:lnTo>
                      <a:pt x="6967" y="3701"/>
                    </a:lnTo>
                    <a:lnTo>
                      <a:pt x="6968" y="3701"/>
                    </a:lnTo>
                    <a:close/>
                    <a:moveTo>
                      <a:pt x="7404" y="4678"/>
                    </a:moveTo>
                    <a:cubicBezTo>
                      <a:pt x="7404" y="4697"/>
                      <a:pt x="7390" y="4714"/>
                      <a:pt x="7371" y="4717"/>
                    </a:cubicBezTo>
                    <a:lnTo>
                      <a:pt x="7165" y="4757"/>
                    </a:lnTo>
                    <a:cubicBezTo>
                      <a:pt x="7162" y="4757"/>
                      <a:pt x="7160" y="4758"/>
                      <a:pt x="7157" y="4758"/>
                    </a:cubicBezTo>
                    <a:cubicBezTo>
                      <a:pt x="7148" y="4758"/>
                      <a:pt x="7139" y="4754"/>
                      <a:pt x="7132" y="4748"/>
                    </a:cubicBezTo>
                    <a:cubicBezTo>
                      <a:pt x="7122" y="4741"/>
                      <a:pt x="7117" y="4729"/>
                      <a:pt x="7117" y="4717"/>
                    </a:cubicBezTo>
                    <a:lnTo>
                      <a:pt x="7117" y="4216"/>
                    </a:lnTo>
                    <a:cubicBezTo>
                      <a:pt x="7117" y="4195"/>
                      <a:pt x="7134" y="4177"/>
                      <a:pt x="7155" y="4176"/>
                    </a:cubicBezTo>
                    <a:lnTo>
                      <a:pt x="7361" y="4162"/>
                    </a:lnTo>
                    <a:cubicBezTo>
                      <a:pt x="7372" y="4161"/>
                      <a:pt x="7383" y="4165"/>
                      <a:pt x="7391" y="4172"/>
                    </a:cubicBezTo>
                    <a:cubicBezTo>
                      <a:pt x="7399" y="4180"/>
                      <a:pt x="7404" y="4191"/>
                      <a:pt x="7404" y="4202"/>
                    </a:cubicBezTo>
                    <a:lnTo>
                      <a:pt x="7404" y="4678"/>
                    </a:lnTo>
                    <a:lnTo>
                      <a:pt x="7404" y="4678"/>
                    </a:lnTo>
                    <a:close/>
                    <a:moveTo>
                      <a:pt x="7404" y="3726"/>
                    </a:moveTo>
                    <a:cubicBezTo>
                      <a:pt x="7404" y="3737"/>
                      <a:pt x="7399" y="3748"/>
                      <a:pt x="7391" y="3755"/>
                    </a:cubicBezTo>
                    <a:cubicBezTo>
                      <a:pt x="7384" y="3762"/>
                      <a:pt x="7374" y="3766"/>
                      <a:pt x="7364" y="3766"/>
                    </a:cubicBezTo>
                    <a:cubicBezTo>
                      <a:pt x="7363" y="3766"/>
                      <a:pt x="7362" y="3766"/>
                      <a:pt x="7361" y="3766"/>
                    </a:cubicBezTo>
                    <a:lnTo>
                      <a:pt x="7155" y="3754"/>
                    </a:lnTo>
                    <a:cubicBezTo>
                      <a:pt x="7134" y="3753"/>
                      <a:pt x="7117" y="3736"/>
                      <a:pt x="7117" y="3714"/>
                    </a:cubicBezTo>
                    <a:lnTo>
                      <a:pt x="7117" y="3219"/>
                    </a:lnTo>
                    <a:cubicBezTo>
                      <a:pt x="7117" y="3207"/>
                      <a:pt x="7122" y="3196"/>
                      <a:pt x="7131" y="3188"/>
                    </a:cubicBezTo>
                    <a:cubicBezTo>
                      <a:pt x="7140" y="3181"/>
                      <a:pt x="7152" y="3177"/>
                      <a:pt x="7164" y="3179"/>
                    </a:cubicBezTo>
                    <a:lnTo>
                      <a:pt x="7370" y="3210"/>
                    </a:lnTo>
                    <a:cubicBezTo>
                      <a:pt x="7390" y="3213"/>
                      <a:pt x="7404" y="3230"/>
                      <a:pt x="7404" y="3250"/>
                    </a:cubicBezTo>
                    <a:lnTo>
                      <a:pt x="7404" y="3726"/>
                    </a:lnTo>
                    <a:lnTo>
                      <a:pt x="7404" y="3726"/>
                    </a:lnTo>
                    <a:close/>
                  </a:path>
                </a:pathLst>
              </a:custGeom>
              <a:solidFill>
                <a:schemeClr val="tx2"/>
              </a:solidFill>
              <a:ln>
                <a:noFill/>
              </a:ln>
            </p:spPr>
            <p:txBody>
              <a:bodyPr anchorCtr="0"/>
              <a:lstStyle/>
              <a:p>
                <a:pPr algn="l"/>
                <a:endParaRPr/>
              </a:p>
            </p:txBody>
          </p:sp>
        </p:grpSp>
        <p:grpSp>
          <p:nvGrpSpPr>
            <p:cNvPr id="34" name="组合 33" descr="bd5d412a-57a2-4359-abaa-484bc4a33023">
              <a:extLst>
                <a:ext uri="{FF2B5EF4-FFF2-40B4-BE49-F238E27FC236}">
                  <a16:creationId xmlns:a16="http://schemas.microsoft.com/office/drawing/2014/main" id="{D4A8D670-B6CF-8291-00EA-0C95E803976A}"/>
                </a:ext>
              </a:extLst>
            </p:cNvPr>
            <p:cNvGrpSpPr/>
            <p:nvPr/>
          </p:nvGrpSpPr>
          <p:grpSpPr>
            <a:xfrm>
              <a:off x="7869530" y="2135911"/>
              <a:ext cx="3636691" cy="1824769"/>
              <a:chOff x="7869530" y="1983511"/>
              <a:chExt cx="3636691" cy="1824769"/>
            </a:xfrm>
          </p:grpSpPr>
          <p:sp>
            <p:nvSpPr>
              <p:cNvPr id="8" name="Bullet2" descr="392aceb7-a032-4d5c-8a24-315ddc1775a1">
                <a:extLst>
                  <a:ext uri="{FF2B5EF4-FFF2-40B4-BE49-F238E27FC236}">
                    <a16:creationId xmlns:a16="http://schemas.microsoft.com/office/drawing/2014/main" id="{CE61C6AD-0F00-4C73-A456-C0BC1547D4B5}"/>
                  </a:ext>
                </a:extLst>
              </p:cNvPr>
              <p:cNvSpPr txBox="1"/>
              <p:nvPr/>
            </p:nvSpPr>
            <p:spPr>
              <a:xfrm>
                <a:off x="7869530" y="1983511"/>
                <a:ext cx="3237085" cy="561377"/>
              </a:xfrm>
              <a:prstGeom prst="rect">
                <a:avLst/>
              </a:prstGeom>
              <a:noFill/>
              <a:ln>
                <a:noFill/>
              </a:ln>
            </p:spPr>
            <p:txBody>
              <a:bodyPr wrap="square" lIns="91440" tIns="45720" rIns="91440" bIns="45720" anchor="b" anchorCtr="0">
                <a:normAutofit/>
              </a:bodyPr>
              <a:lstStyle/>
              <a:p>
                <a:pPr algn="l">
                  <a:spcBef>
                    <a:spcPct val="0"/>
                  </a:spcBef>
                  <a:spcAft>
                    <a:spcPct val="0"/>
                  </a:spcAft>
                </a:pPr>
                <a:r>
                  <a:rPr lang="en-US" sz="1800" b="1" i="0" u="none" strike="noStrike">
                    <a:solidFill>
                      <a:srgbClr val="2F2F2F"/>
                    </a:solidFill>
                    <a:ea typeface="微软雅黑"/>
                  </a:rPr>
                  <a:t>战略眼光</a:t>
                </a:r>
              </a:p>
            </p:txBody>
          </p:sp>
          <p:sp>
            <p:nvSpPr>
              <p:cNvPr id="9" name="Text2" descr="793ea907-47d5-46ee-8400-1823910187a1">
                <a:extLst>
                  <a:ext uri="{FF2B5EF4-FFF2-40B4-BE49-F238E27FC236}">
                    <a16:creationId xmlns:a16="http://schemas.microsoft.com/office/drawing/2014/main" id="{D711342F-0BDA-43EF-92CE-12E0EB1BC1CC}"/>
                  </a:ext>
                </a:extLst>
              </p:cNvPr>
              <p:cNvSpPr txBox="1"/>
              <p:nvPr/>
            </p:nvSpPr>
            <p:spPr>
              <a:xfrm>
                <a:off x="7869530" y="2544887"/>
                <a:ext cx="3237085" cy="1263393"/>
              </a:xfrm>
              <a:prstGeom prst="rect">
                <a:avLst/>
              </a:prstGeom>
              <a:noFill/>
              <a:ln>
                <a:noFill/>
              </a:ln>
            </p:spPr>
            <p:txBody>
              <a:bodyPr wrap="square" lIns="91440" tIns="45720" rIns="91440" bIns="45720" anchor="t" anchorCtr="0">
                <a:normAutofit/>
              </a:bodyPr>
              <a:lstStyle/>
              <a:p>
                <a:pPr algn="l">
                  <a:lnSpc>
                    <a:spcPct val="120000"/>
                  </a:lnSpc>
                  <a:spcBef>
                    <a:spcPct val="0"/>
                  </a:spcBef>
                  <a:spcAft>
                    <a:spcPct val="0"/>
                  </a:spcAft>
                </a:pPr>
                <a:r>
                  <a:rPr lang="en-US" sz="1200" b="0" i="0" u="none" strike="noStrike">
                    <a:solidFill>
                      <a:srgbClr val="2F2F2F"/>
                    </a:solidFill>
                    <a:ea typeface="微软雅黑"/>
                  </a:rPr>
                  <a:t>他的战略眼光为国家和科学界指明方向，引导资源合理配置，促进科技高效发展，避免盲目跟风。</a:t>
                </a:r>
              </a:p>
            </p:txBody>
          </p:sp>
          <p:sp>
            <p:nvSpPr>
              <p:cNvPr id="21" name="Icon2" descr="67084339-842a-4438-b1b3-b178d39d881f">
                <a:extLst>
                  <a:ext uri="{FF2B5EF4-FFF2-40B4-BE49-F238E27FC236}">
                    <a16:creationId xmlns:a16="http://schemas.microsoft.com/office/drawing/2014/main" id="{8F99F58E-C893-4D29-AF03-54D379161727}"/>
                  </a:ext>
                </a:extLst>
              </p:cNvPr>
              <p:cNvSpPr/>
              <p:nvPr/>
            </p:nvSpPr>
            <p:spPr bwMode="auto">
              <a:xfrm>
                <a:off x="11201378" y="2227392"/>
                <a:ext cx="304843" cy="277890"/>
              </a:xfrm>
              <a:custGeom>
                <a:avLst/>
                <a:gdLst>
                  <a:gd name="T0" fmla="*/ 3495 w 7671"/>
                  <a:gd name="T1" fmla="*/ 13 h 7004"/>
                  <a:gd name="T2" fmla="*/ 1231 w 7671"/>
                  <a:gd name="T3" fmla="*/ 2655 h 7004"/>
                  <a:gd name="T4" fmla="*/ 72 w 7671"/>
                  <a:gd name="T5" fmla="*/ 2932 h 7004"/>
                  <a:gd name="T6" fmla="*/ 847 w 7671"/>
                  <a:gd name="T7" fmla="*/ 5568 h 7004"/>
                  <a:gd name="T8" fmla="*/ 3486 w 7671"/>
                  <a:gd name="T9" fmla="*/ 6995 h 7004"/>
                  <a:gd name="T10" fmla="*/ 7670 w 7671"/>
                  <a:gd name="T11" fmla="*/ 2832 h 7004"/>
                  <a:gd name="T12" fmla="*/ 151 w 7671"/>
                  <a:gd name="T13" fmla="*/ 4560 h 7004"/>
                  <a:gd name="T14" fmla="*/ 336 w 7671"/>
                  <a:gd name="T15" fmla="*/ 4160 h 7004"/>
                  <a:gd name="T16" fmla="*/ 162 w 7671"/>
                  <a:gd name="T17" fmla="*/ 3813 h 7004"/>
                  <a:gd name="T18" fmla="*/ 321 w 7671"/>
                  <a:gd name="T19" fmla="*/ 3331 h 7004"/>
                  <a:gd name="T20" fmla="*/ 689 w 7671"/>
                  <a:gd name="T21" fmla="*/ 4708 h 7004"/>
                  <a:gd name="T22" fmla="*/ 509 w 7671"/>
                  <a:gd name="T23" fmla="*/ 4140 h 7004"/>
                  <a:gd name="T24" fmla="*/ 692 w 7671"/>
                  <a:gd name="T25" fmla="*/ 3769 h 7004"/>
                  <a:gd name="T26" fmla="*/ 495 w 7671"/>
                  <a:gd name="T27" fmla="*/ 3269 h 7004"/>
                  <a:gd name="T28" fmla="*/ 1721 w 7671"/>
                  <a:gd name="T29" fmla="*/ 4980 h 7004"/>
                  <a:gd name="T30" fmla="*/ 1432 w 7671"/>
                  <a:gd name="T31" fmla="*/ 4244 h 7004"/>
                  <a:gd name="T32" fmla="*/ 1700 w 7671"/>
                  <a:gd name="T33" fmla="*/ 3686 h 7004"/>
                  <a:gd name="T34" fmla="*/ 1449 w 7671"/>
                  <a:gd name="T35" fmla="*/ 3018 h 7004"/>
                  <a:gd name="T36" fmla="*/ 1713 w 7671"/>
                  <a:gd name="T37" fmla="*/ 2381 h 7004"/>
                  <a:gd name="T38" fmla="*/ 1438 w 7671"/>
                  <a:gd name="T39" fmla="*/ 1807 h 7004"/>
                  <a:gd name="T40" fmla="*/ 2329 w 7671"/>
                  <a:gd name="T41" fmla="*/ 5112 h 7004"/>
                  <a:gd name="T42" fmla="*/ 1930 w 7671"/>
                  <a:gd name="T43" fmla="*/ 4323 h 7004"/>
                  <a:gd name="T44" fmla="*/ 2329 w 7671"/>
                  <a:gd name="T45" fmla="*/ 3597 h 7004"/>
                  <a:gd name="T46" fmla="*/ 1930 w 7671"/>
                  <a:gd name="T47" fmla="*/ 2923 h 7004"/>
                  <a:gd name="T48" fmla="*/ 2329 w 7671"/>
                  <a:gd name="T49" fmla="*/ 3597 h 7004"/>
                  <a:gd name="T50" fmla="*/ 1930 w 7671"/>
                  <a:gd name="T51" fmla="*/ 2223 h 7004"/>
                  <a:gd name="T52" fmla="*/ 2329 w 7671"/>
                  <a:gd name="T53" fmla="*/ 2082 h 7004"/>
                  <a:gd name="T54" fmla="*/ 2650 w 7671"/>
                  <a:gd name="T55" fmla="*/ 5254 h 7004"/>
                  <a:gd name="T56" fmla="*/ 3152 w 7671"/>
                  <a:gd name="T57" fmla="*/ 4435 h 7004"/>
                  <a:gd name="T58" fmla="*/ 2636 w 7671"/>
                  <a:gd name="T59" fmla="*/ 3595 h 7004"/>
                  <a:gd name="T60" fmla="*/ 3152 w 7671"/>
                  <a:gd name="T61" fmla="*/ 2623 h 7004"/>
                  <a:gd name="T62" fmla="*/ 2663 w 7671"/>
                  <a:gd name="T63" fmla="*/ 1956 h 7004"/>
                  <a:gd name="T64" fmla="*/ 3131 w 7671"/>
                  <a:gd name="T65" fmla="*/ 776 h 7004"/>
                  <a:gd name="T66" fmla="*/ 4990 w 7671"/>
                  <a:gd name="T67" fmla="*/ 1229 h 7004"/>
                  <a:gd name="T68" fmla="*/ 5441 w 7671"/>
                  <a:gd name="T69" fmla="*/ 2226 h 7004"/>
                  <a:gd name="T70" fmla="*/ 4948 w 7671"/>
                  <a:gd name="T71" fmla="*/ 2784 h 7004"/>
                  <a:gd name="T72" fmla="*/ 5453 w 7671"/>
                  <a:gd name="T73" fmla="*/ 3664 h 7004"/>
                  <a:gd name="T74" fmla="*/ 3706 w 7671"/>
                  <a:gd name="T75" fmla="*/ 694 h 7004"/>
                  <a:gd name="T76" fmla="*/ 4408 w 7671"/>
                  <a:gd name="T77" fmla="*/ 1907 h 7004"/>
                  <a:gd name="T78" fmla="*/ 3688 w 7671"/>
                  <a:gd name="T79" fmla="*/ 3518 h 7004"/>
                  <a:gd name="T80" fmla="*/ 4448 w 7671"/>
                  <a:gd name="T81" fmla="*/ 3557 h 7004"/>
                  <a:gd name="T82" fmla="*/ 5014 w 7671"/>
                  <a:gd name="T83" fmla="*/ 6300 h 7004"/>
                  <a:gd name="T84" fmla="*/ 4045 w 7671"/>
                  <a:gd name="T85" fmla="*/ 4424 h 7004"/>
                  <a:gd name="T86" fmla="*/ 5014 w 7671"/>
                  <a:gd name="T87" fmla="*/ 6300 h 7004"/>
                  <a:gd name="T88" fmla="*/ 5413 w 7671"/>
                  <a:gd name="T89" fmla="*/ 6118 h 7004"/>
                  <a:gd name="T90" fmla="*/ 6087 w 7671"/>
                  <a:gd name="T91" fmla="*/ 5892 h 7004"/>
                  <a:gd name="T92" fmla="*/ 5822 w 7671"/>
                  <a:gd name="T93" fmla="*/ 3640 h 7004"/>
                  <a:gd name="T94" fmla="*/ 6258 w 7671"/>
                  <a:gd name="T95" fmla="*/ 3660 h 7004"/>
                  <a:gd name="T96" fmla="*/ 5851 w 7671"/>
                  <a:gd name="T97" fmla="*/ 2352 h 7004"/>
                  <a:gd name="T98" fmla="*/ 6258 w 7671"/>
                  <a:gd name="T99" fmla="*/ 1803 h 7004"/>
                  <a:gd name="T100" fmla="*/ 6669 w 7671"/>
                  <a:gd name="T101" fmla="*/ 4852 h 7004"/>
                  <a:gd name="T102" fmla="*/ 6955 w 7671"/>
                  <a:gd name="T103" fmla="*/ 4202 h 7004"/>
                  <a:gd name="T104" fmla="*/ 6927 w 7671"/>
                  <a:gd name="T105" fmla="*/ 3741 h 7004"/>
                  <a:gd name="T106" fmla="*/ 6677 w 7671"/>
                  <a:gd name="T107" fmla="*/ 3084 h 7004"/>
                  <a:gd name="T108" fmla="*/ 7371 w 7671"/>
                  <a:gd name="T109" fmla="*/ 4717 h 7004"/>
                  <a:gd name="T110" fmla="*/ 7155 w 7671"/>
                  <a:gd name="T111" fmla="*/ 4176 h 7004"/>
                  <a:gd name="T112" fmla="*/ 7404 w 7671"/>
                  <a:gd name="T113" fmla="*/ 3726 h 7004"/>
                  <a:gd name="T114" fmla="*/ 7117 w 7671"/>
                  <a:gd name="T115" fmla="*/ 3219 h 7004"/>
                  <a:gd name="T116" fmla="*/ 7404 w 7671"/>
                  <a:gd name="T117" fmla="*/ 3726 h 7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71" h="7004">
                    <a:moveTo>
                      <a:pt x="7585" y="2716"/>
                    </a:moveTo>
                    <a:lnTo>
                      <a:pt x="6499" y="2383"/>
                    </a:lnTo>
                    <a:lnTo>
                      <a:pt x="6499" y="1573"/>
                    </a:lnTo>
                    <a:cubicBezTo>
                      <a:pt x="6499" y="1527"/>
                      <a:pt x="6473" y="1485"/>
                      <a:pt x="6432" y="1465"/>
                    </a:cubicBezTo>
                    <a:lnTo>
                      <a:pt x="3498" y="13"/>
                    </a:lnTo>
                    <a:cubicBezTo>
                      <a:pt x="3497" y="13"/>
                      <a:pt x="3497" y="13"/>
                      <a:pt x="3495" y="13"/>
                    </a:cubicBezTo>
                    <a:cubicBezTo>
                      <a:pt x="3490" y="10"/>
                      <a:pt x="3468" y="0"/>
                      <a:pt x="3436" y="2"/>
                    </a:cubicBezTo>
                    <a:cubicBezTo>
                      <a:pt x="3403" y="4"/>
                      <a:pt x="3379" y="20"/>
                      <a:pt x="3374" y="23"/>
                    </a:cubicBezTo>
                    <a:lnTo>
                      <a:pt x="3374" y="23"/>
                    </a:lnTo>
                    <a:lnTo>
                      <a:pt x="1282" y="1515"/>
                    </a:lnTo>
                    <a:cubicBezTo>
                      <a:pt x="1250" y="1538"/>
                      <a:pt x="1231" y="1574"/>
                      <a:pt x="1231" y="1613"/>
                    </a:cubicBezTo>
                    <a:lnTo>
                      <a:pt x="1231" y="2655"/>
                    </a:lnTo>
                    <a:lnTo>
                      <a:pt x="842" y="2609"/>
                    </a:lnTo>
                    <a:cubicBezTo>
                      <a:pt x="842" y="2609"/>
                      <a:pt x="841" y="2609"/>
                      <a:pt x="839" y="2609"/>
                    </a:cubicBezTo>
                    <a:cubicBezTo>
                      <a:pt x="834" y="2609"/>
                      <a:pt x="822" y="2608"/>
                      <a:pt x="811" y="2610"/>
                    </a:cubicBezTo>
                    <a:cubicBezTo>
                      <a:pt x="797" y="2612"/>
                      <a:pt x="785" y="2616"/>
                      <a:pt x="780" y="2618"/>
                    </a:cubicBezTo>
                    <a:cubicBezTo>
                      <a:pt x="780" y="2618"/>
                      <a:pt x="779" y="2618"/>
                      <a:pt x="779" y="2618"/>
                    </a:cubicBezTo>
                    <a:lnTo>
                      <a:pt x="72" y="2932"/>
                    </a:lnTo>
                    <a:cubicBezTo>
                      <a:pt x="28" y="2951"/>
                      <a:pt x="0" y="2994"/>
                      <a:pt x="0" y="3042"/>
                    </a:cubicBezTo>
                    <a:lnTo>
                      <a:pt x="0" y="5060"/>
                    </a:lnTo>
                    <a:cubicBezTo>
                      <a:pt x="0" y="5105"/>
                      <a:pt x="24" y="5145"/>
                      <a:pt x="63" y="5166"/>
                    </a:cubicBezTo>
                    <a:lnTo>
                      <a:pt x="772" y="5555"/>
                    </a:lnTo>
                    <a:cubicBezTo>
                      <a:pt x="772" y="5555"/>
                      <a:pt x="790" y="5566"/>
                      <a:pt x="813" y="5568"/>
                    </a:cubicBezTo>
                    <a:cubicBezTo>
                      <a:pt x="833" y="5571"/>
                      <a:pt x="847" y="5568"/>
                      <a:pt x="847" y="5568"/>
                    </a:cubicBezTo>
                    <a:lnTo>
                      <a:pt x="1231" y="5513"/>
                    </a:lnTo>
                    <a:lnTo>
                      <a:pt x="1231" y="5735"/>
                    </a:lnTo>
                    <a:cubicBezTo>
                      <a:pt x="1231" y="5779"/>
                      <a:pt x="1255" y="5820"/>
                      <a:pt x="1294" y="5841"/>
                    </a:cubicBezTo>
                    <a:lnTo>
                      <a:pt x="3386" y="6987"/>
                    </a:lnTo>
                    <a:cubicBezTo>
                      <a:pt x="3386" y="6987"/>
                      <a:pt x="3409" y="7001"/>
                      <a:pt x="3440" y="7002"/>
                    </a:cubicBezTo>
                    <a:cubicBezTo>
                      <a:pt x="3463" y="7004"/>
                      <a:pt x="3486" y="6995"/>
                      <a:pt x="3486" y="6995"/>
                    </a:cubicBezTo>
                    <a:lnTo>
                      <a:pt x="3486" y="6994"/>
                    </a:lnTo>
                    <a:lnTo>
                      <a:pt x="3486" y="6994"/>
                    </a:lnTo>
                    <a:lnTo>
                      <a:pt x="6420" y="5879"/>
                    </a:lnTo>
                    <a:lnTo>
                      <a:pt x="7592" y="5433"/>
                    </a:lnTo>
                    <a:cubicBezTo>
                      <a:pt x="7639" y="5416"/>
                      <a:pt x="7670" y="5371"/>
                      <a:pt x="7670" y="5321"/>
                    </a:cubicBezTo>
                    <a:lnTo>
                      <a:pt x="7670" y="2832"/>
                    </a:lnTo>
                    <a:cubicBezTo>
                      <a:pt x="7671" y="2779"/>
                      <a:pt x="7636" y="2732"/>
                      <a:pt x="7585" y="2716"/>
                    </a:cubicBezTo>
                    <a:close/>
                    <a:moveTo>
                      <a:pt x="337" y="4559"/>
                    </a:moveTo>
                    <a:cubicBezTo>
                      <a:pt x="337" y="4571"/>
                      <a:pt x="331" y="4583"/>
                      <a:pt x="321" y="4591"/>
                    </a:cubicBezTo>
                    <a:cubicBezTo>
                      <a:pt x="313" y="4596"/>
                      <a:pt x="305" y="4599"/>
                      <a:pt x="296" y="4599"/>
                    </a:cubicBezTo>
                    <a:cubicBezTo>
                      <a:pt x="293" y="4599"/>
                      <a:pt x="289" y="4598"/>
                      <a:pt x="286" y="4597"/>
                    </a:cubicBezTo>
                    <a:lnTo>
                      <a:pt x="151" y="4560"/>
                    </a:lnTo>
                    <a:cubicBezTo>
                      <a:pt x="134" y="4555"/>
                      <a:pt x="122" y="4539"/>
                      <a:pt x="122" y="4521"/>
                    </a:cubicBezTo>
                    <a:lnTo>
                      <a:pt x="122" y="4147"/>
                    </a:lnTo>
                    <a:cubicBezTo>
                      <a:pt x="122" y="4136"/>
                      <a:pt x="126" y="4125"/>
                      <a:pt x="135" y="4117"/>
                    </a:cubicBezTo>
                    <a:cubicBezTo>
                      <a:pt x="143" y="4109"/>
                      <a:pt x="155" y="4106"/>
                      <a:pt x="166" y="4107"/>
                    </a:cubicBezTo>
                    <a:lnTo>
                      <a:pt x="300" y="4120"/>
                    </a:lnTo>
                    <a:cubicBezTo>
                      <a:pt x="321" y="4122"/>
                      <a:pt x="336" y="4139"/>
                      <a:pt x="336" y="4160"/>
                    </a:cubicBezTo>
                    <a:lnTo>
                      <a:pt x="336" y="4559"/>
                    </a:lnTo>
                    <a:lnTo>
                      <a:pt x="337" y="4559"/>
                    </a:lnTo>
                    <a:close/>
                    <a:moveTo>
                      <a:pt x="337" y="3761"/>
                    </a:moveTo>
                    <a:cubicBezTo>
                      <a:pt x="337" y="3782"/>
                      <a:pt x="321" y="3800"/>
                      <a:pt x="300" y="3802"/>
                    </a:cubicBezTo>
                    <a:lnTo>
                      <a:pt x="165" y="3813"/>
                    </a:lnTo>
                    <a:lnTo>
                      <a:pt x="162" y="3813"/>
                    </a:lnTo>
                    <a:cubicBezTo>
                      <a:pt x="152" y="3813"/>
                      <a:pt x="142" y="3809"/>
                      <a:pt x="135" y="3802"/>
                    </a:cubicBezTo>
                    <a:cubicBezTo>
                      <a:pt x="126" y="3795"/>
                      <a:pt x="122" y="3784"/>
                      <a:pt x="122" y="3773"/>
                    </a:cubicBezTo>
                    <a:lnTo>
                      <a:pt x="122" y="3398"/>
                    </a:lnTo>
                    <a:cubicBezTo>
                      <a:pt x="122" y="3380"/>
                      <a:pt x="134" y="3364"/>
                      <a:pt x="152" y="3359"/>
                    </a:cubicBezTo>
                    <a:lnTo>
                      <a:pt x="286" y="3324"/>
                    </a:lnTo>
                    <a:cubicBezTo>
                      <a:pt x="298" y="3321"/>
                      <a:pt x="311" y="3323"/>
                      <a:pt x="321" y="3331"/>
                    </a:cubicBezTo>
                    <a:cubicBezTo>
                      <a:pt x="331" y="3339"/>
                      <a:pt x="337" y="3350"/>
                      <a:pt x="337" y="3363"/>
                    </a:cubicBezTo>
                    <a:lnTo>
                      <a:pt x="337" y="3761"/>
                    </a:lnTo>
                    <a:lnTo>
                      <a:pt x="337" y="3761"/>
                    </a:lnTo>
                    <a:close/>
                    <a:moveTo>
                      <a:pt x="729" y="4668"/>
                    </a:moveTo>
                    <a:cubicBezTo>
                      <a:pt x="729" y="4680"/>
                      <a:pt x="723" y="4692"/>
                      <a:pt x="714" y="4700"/>
                    </a:cubicBezTo>
                    <a:cubicBezTo>
                      <a:pt x="706" y="4705"/>
                      <a:pt x="698" y="4708"/>
                      <a:pt x="689" y="4708"/>
                    </a:cubicBezTo>
                    <a:cubicBezTo>
                      <a:pt x="686" y="4708"/>
                      <a:pt x="682" y="4707"/>
                      <a:pt x="678" y="4706"/>
                    </a:cubicBezTo>
                    <a:lnTo>
                      <a:pt x="494" y="4655"/>
                    </a:lnTo>
                    <a:cubicBezTo>
                      <a:pt x="477" y="4651"/>
                      <a:pt x="465" y="4635"/>
                      <a:pt x="465" y="4617"/>
                    </a:cubicBezTo>
                    <a:lnTo>
                      <a:pt x="465" y="4180"/>
                    </a:lnTo>
                    <a:cubicBezTo>
                      <a:pt x="465" y="4169"/>
                      <a:pt x="470" y="4158"/>
                      <a:pt x="478" y="4150"/>
                    </a:cubicBezTo>
                    <a:cubicBezTo>
                      <a:pt x="486" y="4143"/>
                      <a:pt x="498" y="4139"/>
                      <a:pt x="509" y="4140"/>
                    </a:cubicBezTo>
                    <a:lnTo>
                      <a:pt x="693" y="4158"/>
                    </a:lnTo>
                    <a:cubicBezTo>
                      <a:pt x="714" y="4160"/>
                      <a:pt x="729" y="4178"/>
                      <a:pt x="729" y="4198"/>
                    </a:cubicBezTo>
                    <a:lnTo>
                      <a:pt x="729" y="4668"/>
                    </a:lnTo>
                    <a:lnTo>
                      <a:pt x="729" y="4668"/>
                    </a:lnTo>
                    <a:close/>
                    <a:moveTo>
                      <a:pt x="729" y="3729"/>
                    </a:moveTo>
                    <a:cubicBezTo>
                      <a:pt x="729" y="3750"/>
                      <a:pt x="713" y="3767"/>
                      <a:pt x="692" y="3769"/>
                    </a:cubicBezTo>
                    <a:lnTo>
                      <a:pt x="508" y="3784"/>
                    </a:lnTo>
                    <a:lnTo>
                      <a:pt x="505" y="3784"/>
                    </a:lnTo>
                    <a:cubicBezTo>
                      <a:pt x="495" y="3784"/>
                      <a:pt x="485" y="3781"/>
                      <a:pt x="478" y="3774"/>
                    </a:cubicBezTo>
                    <a:cubicBezTo>
                      <a:pt x="469" y="3766"/>
                      <a:pt x="465" y="3756"/>
                      <a:pt x="465" y="3744"/>
                    </a:cubicBezTo>
                    <a:lnTo>
                      <a:pt x="465" y="3308"/>
                    </a:lnTo>
                    <a:cubicBezTo>
                      <a:pt x="465" y="3290"/>
                      <a:pt x="477" y="3274"/>
                      <a:pt x="495" y="3269"/>
                    </a:cubicBezTo>
                    <a:lnTo>
                      <a:pt x="679" y="3221"/>
                    </a:lnTo>
                    <a:cubicBezTo>
                      <a:pt x="691" y="3217"/>
                      <a:pt x="704" y="3220"/>
                      <a:pt x="714" y="3228"/>
                    </a:cubicBezTo>
                    <a:cubicBezTo>
                      <a:pt x="723" y="3235"/>
                      <a:pt x="729" y="3247"/>
                      <a:pt x="729" y="3260"/>
                    </a:cubicBezTo>
                    <a:lnTo>
                      <a:pt x="729" y="3729"/>
                    </a:lnTo>
                    <a:close/>
                    <a:moveTo>
                      <a:pt x="1737" y="4948"/>
                    </a:moveTo>
                    <a:cubicBezTo>
                      <a:pt x="1737" y="4960"/>
                      <a:pt x="1731" y="4972"/>
                      <a:pt x="1721" y="4980"/>
                    </a:cubicBezTo>
                    <a:cubicBezTo>
                      <a:pt x="1714" y="4985"/>
                      <a:pt x="1706" y="4988"/>
                      <a:pt x="1697" y="4988"/>
                    </a:cubicBezTo>
                    <a:cubicBezTo>
                      <a:pt x="1693" y="4988"/>
                      <a:pt x="1690" y="4987"/>
                      <a:pt x="1686" y="4986"/>
                    </a:cubicBezTo>
                    <a:lnTo>
                      <a:pt x="1449" y="4920"/>
                    </a:lnTo>
                    <a:cubicBezTo>
                      <a:pt x="1431" y="4916"/>
                      <a:pt x="1419" y="4900"/>
                      <a:pt x="1419" y="4882"/>
                    </a:cubicBezTo>
                    <a:lnTo>
                      <a:pt x="1419" y="4274"/>
                    </a:lnTo>
                    <a:cubicBezTo>
                      <a:pt x="1419" y="4262"/>
                      <a:pt x="1424" y="4251"/>
                      <a:pt x="1432" y="4244"/>
                    </a:cubicBezTo>
                    <a:cubicBezTo>
                      <a:pt x="1441" y="4236"/>
                      <a:pt x="1452" y="4232"/>
                      <a:pt x="1463" y="4233"/>
                    </a:cubicBezTo>
                    <a:lnTo>
                      <a:pt x="1701" y="4257"/>
                    </a:lnTo>
                    <a:cubicBezTo>
                      <a:pt x="1721" y="4259"/>
                      <a:pt x="1737" y="4276"/>
                      <a:pt x="1737" y="4297"/>
                    </a:cubicBezTo>
                    <a:lnTo>
                      <a:pt x="1737" y="4948"/>
                    </a:lnTo>
                    <a:close/>
                    <a:moveTo>
                      <a:pt x="1737" y="3646"/>
                    </a:moveTo>
                    <a:cubicBezTo>
                      <a:pt x="1737" y="3667"/>
                      <a:pt x="1721" y="3684"/>
                      <a:pt x="1700" y="3686"/>
                    </a:cubicBezTo>
                    <a:lnTo>
                      <a:pt x="1463" y="3705"/>
                    </a:lnTo>
                    <a:cubicBezTo>
                      <a:pt x="1462" y="3706"/>
                      <a:pt x="1461" y="3706"/>
                      <a:pt x="1459" y="3706"/>
                    </a:cubicBezTo>
                    <a:cubicBezTo>
                      <a:pt x="1449" y="3706"/>
                      <a:pt x="1440" y="3702"/>
                      <a:pt x="1432" y="3695"/>
                    </a:cubicBezTo>
                    <a:cubicBezTo>
                      <a:pt x="1424" y="3687"/>
                      <a:pt x="1419" y="3677"/>
                      <a:pt x="1419" y="3665"/>
                    </a:cubicBezTo>
                    <a:lnTo>
                      <a:pt x="1419" y="3057"/>
                    </a:lnTo>
                    <a:cubicBezTo>
                      <a:pt x="1419" y="3039"/>
                      <a:pt x="1432" y="3023"/>
                      <a:pt x="1449" y="3018"/>
                    </a:cubicBezTo>
                    <a:lnTo>
                      <a:pt x="1687" y="2956"/>
                    </a:lnTo>
                    <a:cubicBezTo>
                      <a:pt x="1699" y="2953"/>
                      <a:pt x="1712" y="2955"/>
                      <a:pt x="1721" y="2963"/>
                    </a:cubicBezTo>
                    <a:cubicBezTo>
                      <a:pt x="1731" y="2970"/>
                      <a:pt x="1737" y="2982"/>
                      <a:pt x="1737" y="2995"/>
                    </a:cubicBezTo>
                    <a:lnTo>
                      <a:pt x="1737" y="3646"/>
                    </a:lnTo>
                    <a:close/>
                    <a:moveTo>
                      <a:pt x="1737" y="2344"/>
                    </a:moveTo>
                    <a:cubicBezTo>
                      <a:pt x="1737" y="2360"/>
                      <a:pt x="1728" y="2374"/>
                      <a:pt x="1713" y="2381"/>
                    </a:cubicBezTo>
                    <a:lnTo>
                      <a:pt x="1476" y="2486"/>
                    </a:lnTo>
                    <a:cubicBezTo>
                      <a:pt x="1471" y="2488"/>
                      <a:pt x="1465" y="2489"/>
                      <a:pt x="1460" y="2489"/>
                    </a:cubicBezTo>
                    <a:cubicBezTo>
                      <a:pt x="1452" y="2489"/>
                      <a:pt x="1444" y="2487"/>
                      <a:pt x="1437" y="2483"/>
                    </a:cubicBezTo>
                    <a:cubicBezTo>
                      <a:pt x="1426" y="2475"/>
                      <a:pt x="1419" y="2463"/>
                      <a:pt x="1419" y="2449"/>
                    </a:cubicBezTo>
                    <a:lnTo>
                      <a:pt x="1419" y="1841"/>
                    </a:lnTo>
                    <a:cubicBezTo>
                      <a:pt x="1419" y="1827"/>
                      <a:pt x="1426" y="1814"/>
                      <a:pt x="1438" y="1807"/>
                    </a:cubicBezTo>
                    <a:lnTo>
                      <a:pt x="1676" y="1659"/>
                    </a:lnTo>
                    <a:cubicBezTo>
                      <a:pt x="1688" y="1651"/>
                      <a:pt x="1704" y="1651"/>
                      <a:pt x="1716" y="1658"/>
                    </a:cubicBezTo>
                    <a:cubicBezTo>
                      <a:pt x="1729" y="1665"/>
                      <a:pt x="1737" y="1678"/>
                      <a:pt x="1737" y="1693"/>
                    </a:cubicBezTo>
                    <a:lnTo>
                      <a:pt x="1737" y="2344"/>
                    </a:lnTo>
                    <a:lnTo>
                      <a:pt x="1737" y="2344"/>
                    </a:lnTo>
                    <a:close/>
                    <a:moveTo>
                      <a:pt x="2329" y="5112"/>
                    </a:moveTo>
                    <a:cubicBezTo>
                      <a:pt x="2329" y="5124"/>
                      <a:pt x="2323" y="5136"/>
                      <a:pt x="2313" y="5144"/>
                    </a:cubicBezTo>
                    <a:cubicBezTo>
                      <a:pt x="2306" y="5149"/>
                      <a:pt x="2297" y="5152"/>
                      <a:pt x="2289" y="5152"/>
                    </a:cubicBezTo>
                    <a:cubicBezTo>
                      <a:pt x="2285" y="5152"/>
                      <a:pt x="2281" y="5152"/>
                      <a:pt x="2278" y="5151"/>
                    </a:cubicBezTo>
                    <a:lnTo>
                      <a:pt x="1960" y="5062"/>
                    </a:lnTo>
                    <a:cubicBezTo>
                      <a:pt x="1942" y="5058"/>
                      <a:pt x="1930" y="5042"/>
                      <a:pt x="1930" y="5024"/>
                    </a:cubicBezTo>
                    <a:lnTo>
                      <a:pt x="1930" y="4323"/>
                    </a:lnTo>
                    <a:cubicBezTo>
                      <a:pt x="1930" y="4312"/>
                      <a:pt x="1935" y="4301"/>
                      <a:pt x="1943" y="4293"/>
                    </a:cubicBezTo>
                    <a:cubicBezTo>
                      <a:pt x="1952" y="4286"/>
                      <a:pt x="1963" y="4282"/>
                      <a:pt x="1974" y="4283"/>
                    </a:cubicBezTo>
                    <a:lnTo>
                      <a:pt x="2292" y="4314"/>
                    </a:lnTo>
                    <a:cubicBezTo>
                      <a:pt x="2313" y="4316"/>
                      <a:pt x="2329" y="4334"/>
                      <a:pt x="2329" y="4354"/>
                    </a:cubicBezTo>
                    <a:lnTo>
                      <a:pt x="2329" y="5112"/>
                    </a:lnTo>
                    <a:close/>
                    <a:moveTo>
                      <a:pt x="2329" y="3597"/>
                    </a:moveTo>
                    <a:cubicBezTo>
                      <a:pt x="2329" y="3618"/>
                      <a:pt x="2313" y="3635"/>
                      <a:pt x="2292" y="3637"/>
                    </a:cubicBezTo>
                    <a:lnTo>
                      <a:pt x="1974" y="3663"/>
                    </a:lnTo>
                    <a:cubicBezTo>
                      <a:pt x="1973" y="3663"/>
                      <a:pt x="1971" y="3664"/>
                      <a:pt x="1970" y="3664"/>
                    </a:cubicBezTo>
                    <a:cubicBezTo>
                      <a:pt x="1960" y="3664"/>
                      <a:pt x="1951" y="3660"/>
                      <a:pt x="1943" y="3653"/>
                    </a:cubicBezTo>
                    <a:cubicBezTo>
                      <a:pt x="1935" y="3645"/>
                      <a:pt x="1930" y="3634"/>
                      <a:pt x="1930" y="3623"/>
                    </a:cubicBezTo>
                    <a:lnTo>
                      <a:pt x="1930" y="2923"/>
                    </a:lnTo>
                    <a:cubicBezTo>
                      <a:pt x="1930" y="2905"/>
                      <a:pt x="1942" y="2889"/>
                      <a:pt x="1960" y="2884"/>
                    </a:cubicBezTo>
                    <a:lnTo>
                      <a:pt x="2278" y="2800"/>
                    </a:lnTo>
                    <a:cubicBezTo>
                      <a:pt x="2290" y="2797"/>
                      <a:pt x="2303" y="2800"/>
                      <a:pt x="2313" y="2807"/>
                    </a:cubicBezTo>
                    <a:cubicBezTo>
                      <a:pt x="2323" y="2815"/>
                      <a:pt x="2329" y="2827"/>
                      <a:pt x="2329" y="2839"/>
                    </a:cubicBezTo>
                    <a:lnTo>
                      <a:pt x="2329" y="3597"/>
                    </a:lnTo>
                    <a:lnTo>
                      <a:pt x="2329" y="3597"/>
                    </a:lnTo>
                    <a:close/>
                    <a:moveTo>
                      <a:pt x="2329" y="2082"/>
                    </a:moveTo>
                    <a:cubicBezTo>
                      <a:pt x="2329" y="2098"/>
                      <a:pt x="2319" y="2112"/>
                      <a:pt x="2305" y="2119"/>
                    </a:cubicBezTo>
                    <a:lnTo>
                      <a:pt x="1987" y="2260"/>
                    </a:lnTo>
                    <a:cubicBezTo>
                      <a:pt x="1982" y="2262"/>
                      <a:pt x="1976" y="2263"/>
                      <a:pt x="1970" y="2263"/>
                    </a:cubicBezTo>
                    <a:cubicBezTo>
                      <a:pt x="1963" y="2263"/>
                      <a:pt x="1955" y="2261"/>
                      <a:pt x="1949" y="2257"/>
                    </a:cubicBezTo>
                    <a:cubicBezTo>
                      <a:pt x="1937" y="2249"/>
                      <a:pt x="1930" y="2236"/>
                      <a:pt x="1930" y="2223"/>
                    </a:cubicBezTo>
                    <a:lnTo>
                      <a:pt x="1930" y="1523"/>
                    </a:lnTo>
                    <a:cubicBezTo>
                      <a:pt x="1930" y="1509"/>
                      <a:pt x="1938" y="1496"/>
                      <a:pt x="1949" y="1489"/>
                    </a:cubicBezTo>
                    <a:lnTo>
                      <a:pt x="2267" y="1290"/>
                    </a:lnTo>
                    <a:cubicBezTo>
                      <a:pt x="2280" y="1282"/>
                      <a:pt x="2295" y="1282"/>
                      <a:pt x="2308" y="1289"/>
                    </a:cubicBezTo>
                    <a:cubicBezTo>
                      <a:pt x="2321" y="1296"/>
                      <a:pt x="2329" y="1310"/>
                      <a:pt x="2329" y="1324"/>
                    </a:cubicBezTo>
                    <a:lnTo>
                      <a:pt x="2329" y="2082"/>
                    </a:lnTo>
                    <a:lnTo>
                      <a:pt x="2329" y="2082"/>
                    </a:lnTo>
                    <a:close/>
                    <a:moveTo>
                      <a:pt x="3152" y="5341"/>
                    </a:moveTo>
                    <a:cubicBezTo>
                      <a:pt x="3152" y="5352"/>
                      <a:pt x="3147" y="5364"/>
                      <a:pt x="3139" y="5372"/>
                    </a:cubicBezTo>
                    <a:cubicBezTo>
                      <a:pt x="3124" y="5387"/>
                      <a:pt x="3104" y="5387"/>
                      <a:pt x="3098" y="5387"/>
                    </a:cubicBezTo>
                    <a:lnTo>
                      <a:pt x="3097" y="5387"/>
                    </a:lnTo>
                    <a:cubicBezTo>
                      <a:pt x="3018" y="5387"/>
                      <a:pt x="2710" y="5276"/>
                      <a:pt x="2650" y="5254"/>
                    </a:cubicBezTo>
                    <a:cubicBezTo>
                      <a:pt x="2634" y="5248"/>
                      <a:pt x="2623" y="5233"/>
                      <a:pt x="2623" y="5216"/>
                    </a:cubicBezTo>
                    <a:lnTo>
                      <a:pt x="2623" y="4391"/>
                    </a:lnTo>
                    <a:cubicBezTo>
                      <a:pt x="2623" y="4380"/>
                      <a:pt x="2628" y="4369"/>
                      <a:pt x="2636" y="4361"/>
                    </a:cubicBezTo>
                    <a:cubicBezTo>
                      <a:pt x="2645" y="4354"/>
                      <a:pt x="2656" y="4350"/>
                      <a:pt x="2667" y="4351"/>
                    </a:cubicBezTo>
                    <a:lnTo>
                      <a:pt x="3115" y="4395"/>
                    </a:lnTo>
                    <a:cubicBezTo>
                      <a:pt x="3136" y="4397"/>
                      <a:pt x="3152" y="4414"/>
                      <a:pt x="3152" y="4435"/>
                    </a:cubicBezTo>
                    <a:cubicBezTo>
                      <a:pt x="3152" y="4444"/>
                      <a:pt x="3152" y="5302"/>
                      <a:pt x="3152" y="5341"/>
                    </a:cubicBezTo>
                    <a:close/>
                    <a:moveTo>
                      <a:pt x="3152" y="3529"/>
                    </a:moveTo>
                    <a:cubicBezTo>
                      <a:pt x="3152" y="3550"/>
                      <a:pt x="3136" y="3567"/>
                      <a:pt x="3115" y="3569"/>
                    </a:cubicBezTo>
                    <a:lnTo>
                      <a:pt x="2667" y="3606"/>
                    </a:lnTo>
                    <a:cubicBezTo>
                      <a:pt x="2665" y="3606"/>
                      <a:pt x="2664" y="3606"/>
                      <a:pt x="2663" y="3606"/>
                    </a:cubicBezTo>
                    <a:cubicBezTo>
                      <a:pt x="2653" y="3606"/>
                      <a:pt x="2643" y="3602"/>
                      <a:pt x="2636" y="3595"/>
                    </a:cubicBezTo>
                    <a:cubicBezTo>
                      <a:pt x="2628" y="3588"/>
                      <a:pt x="2623" y="3577"/>
                      <a:pt x="2623" y="3566"/>
                    </a:cubicBezTo>
                    <a:lnTo>
                      <a:pt x="2623" y="2741"/>
                    </a:lnTo>
                    <a:cubicBezTo>
                      <a:pt x="2623" y="2722"/>
                      <a:pt x="2635" y="2706"/>
                      <a:pt x="2653" y="2702"/>
                    </a:cubicBezTo>
                    <a:lnTo>
                      <a:pt x="3101" y="2584"/>
                    </a:lnTo>
                    <a:cubicBezTo>
                      <a:pt x="3113" y="2581"/>
                      <a:pt x="3126" y="2583"/>
                      <a:pt x="3136" y="2591"/>
                    </a:cubicBezTo>
                    <a:cubicBezTo>
                      <a:pt x="3146" y="2599"/>
                      <a:pt x="3152" y="2610"/>
                      <a:pt x="3152" y="2623"/>
                    </a:cubicBezTo>
                    <a:lnTo>
                      <a:pt x="3152" y="3529"/>
                    </a:lnTo>
                    <a:lnTo>
                      <a:pt x="3152" y="3529"/>
                    </a:lnTo>
                    <a:close/>
                    <a:moveTo>
                      <a:pt x="3152" y="1717"/>
                    </a:moveTo>
                    <a:cubicBezTo>
                      <a:pt x="3152" y="1733"/>
                      <a:pt x="3142" y="1748"/>
                      <a:pt x="3128" y="1754"/>
                    </a:cubicBezTo>
                    <a:lnTo>
                      <a:pt x="2680" y="1953"/>
                    </a:lnTo>
                    <a:cubicBezTo>
                      <a:pt x="2674" y="1955"/>
                      <a:pt x="2669" y="1956"/>
                      <a:pt x="2663" y="1956"/>
                    </a:cubicBezTo>
                    <a:cubicBezTo>
                      <a:pt x="2656" y="1956"/>
                      <a:pt x="2648" y="1954"/>
                      <a:pt x="2641" y="1950"/>
                    </a:cubicBezTo>
                    <a:cubicBezTo>
                      <a:pt x="2630" y="1942"/>
                      <a:pt x="2623" y="1930"/>
                      <a:pt x="2623" y="1916"/>
                    </a:cubicBezTo>
                    <a:lnTo>
                      <a:pt x="2623" y="1091"/>
                    </a:lnTo>
                    <a:cubicBezTo>
                      <a:pt x="2623" y="1077"/>
                      <a:pt x="2630" y="1064"/>
                      <a:pt x="2642" y="1057"/>
                    </a:cubicBezTo>
                    <a:lnTo>
                      <a:pt x="3090" y="777"/>
                    </a:lnTo>
                    <a:cubicBezTo>
                      <a:pt x="3103" y="769"/>
                      <a:pt x="3118" y="769"/>
                      <a:pt x="3131" y="776"/>
                    </a:cubicBezTo>
                    <a:cubicBezTo>
                      <a:pt x="3144" y="783"/>
                      <a:pt x="3152" y="797"/>
                      <a:pt x="3152" y="811"/>
                    </a:cubicBezTo>
                    <a:lnTo>
                      <a:pt x="3152" y="1717"/>
                    </a:lnTo>
                    <a:lnTo>
                      <a:pt x="3152" y="1717"/>
                    </a:lnTo>
                    <a:close/>
                    <a:moveTo>
                      <a:pt x="4934" y="1266"/>
                    </a:moveTo>
                    <a:cubicBezTo>
                      <a:pt x="4934" y="1252"/>
                      <a:pt x="4941" y="1240"/>
                      <a:pt x="4952" y="1232"/>
                    </a:cubicBezTo>
                    <a:cubicBezTo>
                      <a:pt x="4963" y="1225"/>
                      <a:pt x="4978" y="1224"/>
                      <a:pt x="4990" y="1229"/>
                    </a:cubicBezTo>
                    <a:lnTo>
                      <a:pt x="5469" y="1436"/>
                    </a:lnTo>
                    <a:cubicBezTo>
                      <a:pt x="5483" y="1442"/>
                      <a:pt x="5493" y="1457"/>
                      <a:pt x="5493" y="1473"/>
                    </a:cubicBezTo>
                    <a:lnTo>
                      <a:pt x="5493" y="2187"/>
                    </a:lnTo>
                    <a:cubicBezTo>
                      <a:pt x="5493" y="2200"/>
                      <a:pt x="5487" y="2212"/>
                      <a:pt x="5477" y="2220"/>
                    </a:cubicBezTo>
                    <a:cubicBezTo>
                      <a:pt x="5470" y="2225"/>
                      <a:pt x="5461" y="2228"/>
                      <a:pt x="5453" y="2228"/>
                    </a:cubicBezTo>
                    <a:cubicBezTo>
                      <a:pt x="5449" y="2228"/>
                      <a:pt x="5445" y="2227"/>
                      <a:pt x="5441" y="2226"/>
                    </a:cubicBezTo>
                    <a:lnTo>
                      <a:pt x="4963" y="2079"/>
                    </a:lnTo>
                    <a:cubicBezTo>
                      <a:pt x="4946" y="2074"/>
                      <a:pt x="4934" y="2058"/>
                      <a:pt x="4934" y="2040"/>
                    </a:cubicBezTo>
                    <a:lnTo>
                      <a:pt x="4934" y="1266"/>
                    </a:lnTo>
                    <a:lnTo>
                      <a:pt x="4934" y="1266"/>
                    </a:lnTo>
                    <a:close/>
                    <a:moveTo>
                      <a:pt x="4934" y="2815"/>
                    </a:moveTo>
                    <a:cubicBezTo>
                      <a:pt x="4934" y="2803"/>
                      <a:pt x="4939" y="2791"/>
                      <a:pt x="4948" y="2784"/>
                    </a:cubicBezTo>
                    <a:cubicBezTo>
                      <a:pt x="4958" y="2776"/>
                      <a:pt x="4970" y="2773"/>
                      <a:pt x="4981" y="2775"/>
                    </a:cubicBezTo>
                    <a:lnTo>
                      <a:pt x="5460" y="2862"/>
                    </a:lnTo>
                    <a:cubicBezTo>
                      <a:pt x="5479" y="2866"/>
                      <a:pt x="5493" y="2882"/>
                      <a:pt x="5493" y="2902"/>
                    </a:cubicBezTo>
                    <a:lnTo>
                      <a:pt x="5493" y="3623"/>
                    </a:lnTo>
                    <a:cubicBezTo>
                      <a:pt x="5493" y="3634"/>
                      <a:pt x="5488" y="3645"/>
                      <a:pt x="5480" y="3653"/>
                    </a:cubicBezTo>
                    <a:cubicBezTo>
                      <a:pt x="5473" y="3660"/>
                      <a:pt x="5463" y="3664"/>
                      <a:pt x="5453" y="3664"/>
                    </a:cubicBezTo>
                    <a:cubicBezTo>
                      <a:pt x="5452" y="3664"/>
                      <a:pt x="5451" y="3663"/>
                      <a:pt x="5450" y="3663"/>
                    </a:cubicBezTo>
                    <a:lnTo>
                      <a:pt x="4971" y="3629"/>
                    </a:lnTo>
                    <a:cubicBezTo>
                      <a:pt x="4950" y="3628"/>
                      <a:pt x="4934" y="3610"/>
                      <a:pt x="4934" y="3589"/>
                    </a:cubicBezTo>
                    <a:lnTo>
                      <a:pt x="4934" y="2815"/>
                    </a:lnTo>
                    <a:close/>
                    <a:moveTo>
                      <a:pt x="3688" y="727"/>
                    </a:moveTo>
                    <a:cubicBezTo>
                      <a:pt x="3688" y="714"/>
                      <a:pt x="3695" y="701"/>
                      <a:pt x="3706" y="694"/>
                    </a:cubicBezTo>
                    <a:cubicBezTo>
                      <a:pt x="3718" y="686"/>
                      <a:pt x="3732" y="685"/>
                      <a:pt x="3744" y="690"/>
                    </a:cubicBezTo>
                    <a:lnTo>
                      <a:pt x="4424" y="984"/>
                    </a:lnTo>
                    <a:cubicBezTo>
                      <a:pt x="4439" y="991"/>
                      <a:pt x="4449" y="1005"/>
                      <a:pt x="4449" y="1021"/>
                    </a:cubicBezTo>
                    <a:lnTo>
                      <a:pt x="4449" y="1867"/>
                    </a:lnTo>
                    <a:cubicBezTo>
                      <a:pt x="4449" y="1879"/>
                      <a:pt x="4442" y="1891"/>
                      <a:pt x="4432" y="1899"/>
                    </a:cubicBezTo>
                    <a:cubicBezTo>
                      <a:pt x="4425" y="1904"/>
                      <a:pt x="4417" y="1907"/>
                      <a:pt x="4408" y="1907"/>
                    </a:cubicBezTo>
                    <a:cubicBezTo>
                      <a:pt x="4404" y="1907"/>
                      <a:pt x="4400" y="1906"/>
                      <a:pt x="4396" y="1905"/>
                    </a:cubicBezTo>
                    <a:lnTo>
                      <a:pt x="3717" y="1696"/>
                    </a:lnTo>
                    <a:cubicBezTo>
                      <a:pt x="3700" y="1691"/>
                      <a:pt x="3688" y="1675"/>
                      <a:pt x="3688" y="1658"/>
                    </a:cubicBezTo>
                    <a:lnTo>
                      <a:pt x="3688" y="727"/>
                    </a:lnTo>
                    <a:lnTo>
                      <a:pt x="3688" y="727"/>
                    </a:lnTo>
                    <a:close/>
                    <a:moveTo>
                      <a:pt x="3688" y="3518"/>
                    </a:moveTo>
                    <a:lnTo>
                      <a:pt x="3688" y="2588"/>
                    </a:lnTo>
                    <a:cubicBezTo>
                      <a:pt x="3688" y="2576"/>
                      <a:pt x="3694" y="2564"/>
                      <a:pt x="3703" y="2557"/>
                    </a:cubicBezTo>
                    <a:cubicBezTo>
                      <a:pt x="3712" y="2549"/>
                      <a:pt x="3724" y="2546"/>
                      <a:pt x="3736" y="2548"/>
                    </a:cubicBezTo>
                    <a:lnTo>
                      <a:pt x="4415" y="2672"/>
                    </a:lnTo>
                    <a:cubicBezTo>
                      <a:pt x="4434" y="2676"/>
                      <a:pt x="4448" y="2692"/>
                      <a:pt x="4448" y="2712"/>
                    </a:cubicBezTo>
                    <a:lnTo>
                      <a:pt x="4448" y="3557"/>
                    </a:lnTo>
                    <a:cubicBezTo>
                      <a:pt x="4448" y="3568"/>
                      <a:pt x="4444" y="3579"/>
                      <a:pt x="4436" y="3586"/>
                    </a:cubicBezTo>
                    <a:cubicBezTo>
                      <a:pt x="4428" y="3593"/>
                      <a:pt x="4418" y="3597"/>
                      <a:pt x="4408" y="3597"/>
                    </a:cubicBezTo>
                    <a:cubicBezTo>
                      <a:pt x="4407" y="3597"/>
                      <a:pt x="4407" y="3597"/>
                      <a:pt x="4406" y="3597"/>
                    </a:cubicBezTo>
                    <a:lnTo>
                      <a:pt x="3726" y="3558"/>
                    </a:lnTo>
                    <a:cubicBezTo>
                      <a:pt x="3705" y="3557"/>
                      <a:pt x="3688" y="3539"/>
                      <a:pt x="3688" y="3518"/>
                    </a:cubicBezTo>
                    <a:close/>
                    <a:moveTo>
                      <a:pt x="5014" y="6300"/>
                    </a:moveTo>
                    <a:cubicBezTo>
                      <a:pt x="5014" y="6317"/>
                      <a:pt x="5004" y="6331"/>
                      <a:pt x="4989" y="6338"/>
                    </a:cubicBezTo>
                    <a:lnTo>
                      <a:pt x="4099" y="6676"/>
                    </a:lnTo>
                    <a:cubicBezTo>
                      <a:pt x="4094" y="6677"/>
                      <a:pt x="4089" y="6678"/>
                      <a:pt x="4085" y="6678"/>
                    </a:cubicBezTo>
                    <a:cubicBezTo>
                      <a:pt x="4077" y="6678"/>
                      <a:pt x="4069" y="6676"/>
                      <a:pt x="4062" y="6671"/>
                    </a:cubicBezTo>
                    <a:cubicBezTo>
                      <a:pt x="4051" y="6664"/>
                      <a:pt x="4045" y="6651"/>
                      <a:pt x="4045" y="6638"/>
                    </a:cubicBezTo>
                    <a:lnTo>
                      <a:pt x="4045" y="4424"/>
                    </a:lnTo>
                    <a:cubicBezTo>
                      <a:pt x="4045" y="4403"/>
                      <a:pt x="4061" y="4385"/>
                      <a:pt x="4082" y="4384"/>
                    </a:cubicBezTo>
                    <a:lnTo>
                      <a:pt x="4972" y="4323"/>
                    </a:lnTo>
                    <a:cubicBezTo>
                      <a:pt x="4983" y="4323"/>
                      <a:pt x="4994" y="4327"/>
                      <a:pt x="5002" y="4334"/>
                    </a:cubicBezTo>
                    <a:cubicBezTo>
                      <a:pt x="5010" y="4342"/>
                      <a:pt x="5015" y="4352"/>
                      <a:pt x="5015" y="4364"/>
                    </a:cubicBezTo>
                    <a:lnTo>
                      <a:pt x="5015" y="6300"/>
                    </a:lnTo>
                    <a:lnTo>
                      <a:pt x="5014" y="6300"/>
                    </a:lnTo>
                    <a:close/>
                    <a:moveTo>
                      <a:pt x="6087" y="5892"/>
                    </a:moveTo>
                    <a:cubicBezTo>
                      <a:pt x="6087" y="5909"/>
                      <a:pt x="6076" y="5924"/>
                      <a:pt x="6061" y="5930"/>
                    </a:cubicBezTo>
                    <a:lnTo>
                      <a:pt x="5467" y="6156"/>
                    </a:lnTo>
                    <a:cubicBezTo>
                      <a:pt x="5462" y="6157"/>
                      <a:pt x="5458" y="6158"/>
                      <a:pt x="5453" y="6158"/>
                    </a:cubicBezTo>
                    <a:cubicBezTo>
                      <a:pt x="5445" y="6158"/>
                      <a:pt x="5437" y="6156"/>
                      <a:pt x="5430" y="6151"/>
                    </a:cubicBezTo>
                    <a:cubicBezTo>
                      <a:pt x="5419" y="6144"/>
                      <a:pt x="5413" y="6131"/>
                      <a:pt x="5413" y="6118"/>
                    </a:cubicBezTo>
                    <a:lnTo>
                      <a:pt x="5413" y="4331"/>
                    </a:lnTo>
                    <a:cubicBezTo>
                      <a:pt x="5413" y="4310"/>
                      <a:pt x="5429" y="4293"/>
                      <a:pt x="5450" y="4291"/>
                    </a:cubicBezTo>
                    <a:lnTo>
                      <a:pt x="6044" y="4251"/>
                    </a:lnTo>
                    <a:cubicBezTo>
                      <a:pt x="6055" y="4250"/>
                      <a:pt x="6066" y="4254"/>
                      <a:pt x="6074" y="4262"/>
                    </a:cubicBezTo>
                    <a:cubicBezTo>
                      <a:pt x="6082" y="4269"/>
                      <a:pt x="6087" y="4280"/>
                      <a:pt x="6087" y="4291"/>
                    </a:cubicBezTo>
                    <a:lnTo>
                      <a:pt x="6087" y="5892"/>
                    </a:lnTo>
                    <a:close/>
                    <a:moveTo>
                      <a:pt x="6258" y="3660"/>
                    </a:moveTo>
                    <a:cubicBezTo>
                      <a:pt x="6258" y="3671"/>
                      <a:pt x="6253" y="3682"/>
                      <a:pt x="6245" y="3690"/>
                    </a:cubicBezTo>
                    <a:cubicBezTo>
                      <a:pt x="6238" y="3697"/>
                      <a:pt x="6228" y="3701"/>
                      <a:pt x="6218" y="3701"/>
                    </a:cubicBezTo>
                    <a:lnTo>
                      <a:pt x="6215" y="3701"/>
                    </a:lnTo>
                    <a:lnTo>
                      <a:pt x="5860" y="3680"/>
                    </a:lnTo>
                    <a:cubicBezTo>
                      <a:pt x="5839" y="3679"/>
                      <a:pt x="5822" y="3662"/>
                      <a:pt x="5822" y="3640"/>
                    </a:cubicBezTo>
                    <a:lnTo>
                      <a:pt x="5822" y="2977"/>
                    </a:lnTo>
                    <a:cubicBezTo>
                      <a:pt x="5822" y="2965"/>
                      <a:pt x="5828" y="2953"/>
                      <a:pt x="5837" y="2946"/>
                    </a:cubicBezTo>
                    <a:cubicBezTo>
                      <a:pt x="5846" y="2938"/>
                      <a:pt x="5858" y="2935"/>
                      <a:pt x="5870" y="2937"/>
                    </a:cubicBezTo>
                    <a:lnTo>
                      <a:pt x="6225" y="3002"/>
                    </a:lnTo>
                    <a:cubicBezTo>
                      <a:pt x="6244" y="3005"/>
                      <a:pt x="6258" y="3022"/>
                      <a:pt x="6258" y="3041"/>
                    </a:cubicBezTo>
                    <a:lnTo>
                      <a:pt x="6258" y="3660"/>
                    </a:lnTo>
                    <a:lnTo>
                      <a:pt x="6258" y="3660"/>
                    </a:lnTo>
                    <a:close/>
                    <a:moveTo>
                      <a:pt x="6258" y="2422"/>
                    </a:moveTo>
                    <a:cubicBezTo>
                      <a:pt x="6258" y="2435"/>
                      <a:pt x="6252" y="2447"/>
                      <a:pt x="6242" y="2455"/>
                    </a:cubicBezTo>
                    <a:cubicBezTo>
                      <a:pt x="6235" y="2460"/>
                      <a:pt x="6226" y="2463"/>
                      <a:pt x="6218" y="2463"/>
                    </a:cubicBezTo>
                    <a:cubicBezTo>
                      <a:pt x="6214" y="2463"/>
                      <a:pt x="6210" y="2462"/>
                      <a:pt x="6206" y="2461"/>
                    </a:cubicBezTo>
                    <a:lnTo>
                      <a:pt x="5851" y="2352"/>
                    </a:lnTo>
                    <a:cubicBezTo>
                      <a:pt x="5834" y="2346"/>
                      <a:pt x="5823" y="2331"/>
                      <a:pt x="5823" y="2313"/>
                    </a:cubicBezTo>
                    <a:lnTo>
                      <a:pt x="5823" y="1650"/>
                    </a:lnTo>
                    <a:cubicBezTo>
                      <a:pt x="5823" y="1636"/>
                      <a:pt x="5829" y="1624"/>
                      <a:pt x="5841" y="1616"/>
                    </a:cubicBezTo>
                    <a:cubicBezTo>
                      <a:pt x="5852" y="1609"/>
                      <a:pt x="5866" y="1608"/>
                      <a:pt x="5879" y="1613"/>
                    </a:cubicBezTo>
                    <a:lnTo>
                      <a:pt x="6234" y="1766"/>
                    </a:lnTo>
                    <a:cubicBezTo>
                      <a:pt x="6249" y="1773"/>
                      <a:pt x="6258" y="1787"/>
                      <a:pt x="6258" y="1803"/>
                    </a:cubicBezTo>
                    <a:lnTo>
                      <a:pt x="6258" y="2422"/>
                    </a:lnTo>
                    <a:lnTo>
                      <a:pt x="6258" y="2422"/>
                    </a:lnTo>
                    <a:close/>
                    <a:moveTo>
                      <a:pt x="6968" y="4762"/>
                    </a:moveTo>
                    <a:cubicBezTo>
                      <a:pt x="6968" y="4781"/>
                      <a:pt x="6954" y="4798"/>
                      <a:pt x="6935" y="4801"/>
                    </a:cubicBezTo>
                    <a:lnTo>
                      <a:pt x="6677" y="4851"/>
                    </a:lnTo>
                    <a:cubicBezTo>
                      <a:pt x="6674" y="4852"/>
                      <a:pt x="6672" y="4852"/>
                      <a:pt x="6669" y="4852"/>
                    </a:cubicBezTo>
                    <a:cubicBezTo>
                      <a:pt x="6660" y="4852"/>
                      <a:pt x="6651" y="4848"/>
                      <a:pt x="6644" y="4842"/>
                    </a:cubicBezTo>
                    <a:cubicBezTo>
                      <a:pt x="6635" y="4835"/>
                      <a:pt x="6629" y="4824"/>
                      <a:pt x="6629" y="4812"/>
                    </a:cubicBezTo>
                    <a:lnTo>
                      <a:pt x="6629" y="4249"/>
                    </a:lnTo>
                    <a:cubicBezTo>
                      <a:pt x="6629" y="4228"/>
                      <a:pt x="6646" y="4210"/>
                      <a:pt x="6667" y="4209"/>
                    </a:cubicBezTo>
                    <a:lnTo>
                      <a:pt x="6925" y="4191"/>
                    </a:lnTo>
                    <a:cubicBezTo>
                      <a:pt x="6936" y="4191"/>
                      <a:pt x="6947" y="4195"/>
                      <a:pt x="6955" y="4202"/>
                    </a:cubicBezTo>
                    <a:cubicBezTo>
                      <a:pt x="6963" y="4210"/>
                      <a:pt x="6968" y="4220"/>
                      <a:pt x="6968" y="4232"/>
                    </a:cubicBezTo>
                    <a:lnTo>
                      <a:pt x="6968" y="4762"/>
                    </a:lnTo>
                    <a:lnTo>
                      <a:pt x="6968" y="4762"/>
                    </a:lnTo>
                    <a:close/>
                    <a:moveTo>
                      <a:pt x="6968" y="3701"/>
                    </a:moveTo>
                    <a:cubicBezTo>
                      <a:pt x="6968" y="3712"/>
                      <a:pt x="6963" y="3723"/>
                      <a:pt x="6955" y="3730"/>
                    </a:cubicBezTo>
                    <a:cubicBezTo>
                      <a:pt x="6947" y="3737"/>
                      <a:pt x="6938" y="3741"/>
                      <a:pt x="6927" y="3741"/>
                    </a:cubicBezTo>
                    <a:lnTo>
                      <a:pt x="6925" y="3741"/>
                    </a:lnTo>
                    <a:lnTo>
                      <a:pt x="6667" y="3726"/>
                    </a:lnTo>
                    <a:cubicBezTo>
                      <a:pt x="6646" y="3725"/>
                      <a:pt x="6629" y="3708"/>
                      <a:pt x="6629" y="3686"/>
                    </a:cubicBezTo>
                    <a:lnTo>
                      <a:pt x="6629" y="3124"/>
                    </a:lnTo>
                    <a:cubicBezTo>
                      <a:pt x="6629" y="3112"/>
                      <a:pt x="6634" y="3101"/>
                      <a:pt x="6644" y="3093"/>
                    </a:cubicBezTo>
                    <a:cubicBezTo>
                      <a:pt x="6653" y="3085"/>
                      <a:pt x="6665" y="3082"/>
                      <a:pt x="6677" y="3084"/>
                    </a:cubicBezTo>
                    <a:lnTo>
                      <a:pt x="6934" y="3131"/>
                    </a:lnTo>
                    <a:cubicBezTo>
                      <a:pt x="6953" y="3135"/>
                      <a:pt x="6967" y="3151"/>
                      <a:pt x="6967" y="3171"/>
                    </a:cubicBezTo>
                    <a:lnTo>
                      <a:pt x="6967" y="3701"/>
                    </a:lnTo>
                    <a:lnTo>
                      <a:pt x="6968" y="3701"/>
                    </a:lnTo>
                    <a:close/>
                    <a:moveTo>
                      <a:pt x="7404" y="4678"/>
                    </a:moveTo>
                    <a:cubicBezTo>
                      <a:pt x="7404" y="4697"/>
                      <a:pt x="7390" y="4714"/>
                      <a:pt x="7371" y="4717"/>
                    </a:cubicBezTo>
                    <a:lnTo>
                      <a:pt x="7165" y="4757"/>
                    </a:lnTo>
                    <a:cubicBezTo>
                      <a:pt x="7162" y="4757"/>
                      <a:pt x="7160" y="4758"/>
                      <a:pt x="7157" y="4758"/>
                    </a:cubicBezTo>
                    <a:cubicBezTo>
                      <a:pt x="7148" y="4758"/>
                      <a:pt x="7139" y="4754"/>
                      <a:pt x="7132" y="4748"/>
                    </a:cubicBezTo>
                    <a:cubicBezTo>
                      <a:pt x="7122" y="4741"/>
                      <a:pt x="7117" y="4729"/>
                      <a:pt x="7117" y="4717"/>
                    </a:cubicBezTo>
                    <a:lnTo>
                      <a:pt x="7117" y="4216"/>
                    </a:lnTo>
                    <a:cubicBezTo>
                      <a:pt x="7117" y="4195"/>
                      <a:pt x="7134" y="4177"/>
                      <a:pt x="7155" y="4176"/>
                    </a:cubicBezTo>
                    <a:lnTo>
                      <a:pt x="7361" y="4162"/>
                    </a:lnTo>
                    <a:cubicBezTo>
                      <a:pt x="7372" y="4161"/>
                      <a:pt x="7383" y="4165"/>
                      <a:pt x="7391" y="4172"/>
                    </a:cubicBezTo>
                    <a:cubicBezTo>
                      <a:pt x="7399" y="4180"/>
                      <a:pt x="7404" y="4191"/>
                      <a:pt x="7404" y="4202"/>
                    </a:cubicBezTo>
                    <a:lnTo>
                      <a:pt x="7404" y="4678"/>
                    </a:lnTo>
                    <a:lnTo>
                      <a:pt x="7404" y="4678"/>
                    </a:lnTo>
                    <a:close/>
                    <a:moveTo>
                      <a:pt x="7404" y="3726"/>
                    </a:moveTo>
                    <a:cubicBezTo>
                      <a:pt x="7404" y="3737"/>
                      <a:pt x="7399" y="3748"/>
                      <a:pt x="7391" y="3755"/>
                    </a:cubicBezTo>
                    <a:cubicBezTo>
                      <a:pt x="7384" y="3762"/>
                      <a:pt x="7374" y="3766"/>
                      <a:pt x="7364" y="3766"/>
                    </a:cubicBezTo>
                    <a:cubicBezTo>
                      <a:pt x="7363" y="3766"/>
                      <a:pt x="7362" y="3766"/>
                      <a:pt x="7361" y="3766"/>
                    </a:cubicBezTo>
                    <a:lnTo>
                      <a:pt x="7155" y="3754"/>
                    </a:lnTo>
                    <a:cubicBezTo>
                      <a:pt x="7134" y="3753"/>
                      <a:pt x="7117" y="3736"/>
                      <a:pt x="7117" y="3714"/>
                    </a:cubicBezTo>
                    <a:lnTo>
                      <a:pt x="7117" y="3219"/>
                    </a:lnTo>
                    <a:cubicBezTo>
                      <a:pt x="7117" y="3207"/>
                      <a:pt x="7122" y="3196"/>
                      <a:pt x="7131" y="3188"/>
                    </a:cubicBezTo>
                    <a:cubicBezTo>
                      <a:pt x="7140" y="3181"/>
                      <a:pt x="7152" y="3177"/>
                      <a:pt x="7164" y="3179"/>
                    </a:cubicBezTo>
                    <a:lnTo>
                      <a:pt x="7370" y="3210"/>
                    </a:lnTo>
                    <a:cubicBezTo>
                      <a:pt x="7390" y="3213"/>
                      <a:pt x="7404" y="3230"/>
                      <a:pt x="7404" y="3250"/>
                    </a:cubicBezTo>
                    <a:lnTo>
                      <a:pt x="7404" y="3726"/>
                    </a:lnTo>
                    <a:lnTo>
                      <a:pt x="7404" y="3726"/>
                    </a:lnTo>
                    <a:close/>
                  </a:path>
                </a:pathLst>
              </a:custGeom>
              <a:solidFill>
                <a:schemeClr val="tx2"/>
              </a:solidFill>
              <a:ln>
                <a:noFill/>
              </a:ln>
            </p:spPr>
            <p:txBody>
              <a:bodyPr anchorCtr="0"/>
              <a:lstStyle/>
              <a:p>
                <a:pPr algn="l"/>
                <a:endParaRPr/>
              </a:p>
            </p:txBody>
          </p:sp>
        </p:grpSp>
        <p:grpSp>
          <p:nvGrpSpPr>
            <p:cNvPr id="33" name="组合 32" descr="d326e194-7112-4587-9f44-81e7be3f7775">
              <a:extLst>
                <a:ext uri="{FF2B5EF4-FFF2-40B4-BE49-F238E27FC236}">
                  <a16:creationId xmlns:a16="http://schemas.microsoft.com/office/drawing/2014/main" id="{1130298C-E180-FC65-E4E2-F69E77B9AABF}"/>
                </a:ext>
              </a:extLst>
            </p:cNvPr>
            <p:cNvGrpSpPr/>
            <p:nvPr/>
          </p:nvGrpSpPr>
          <p:grpSpPr>
            <a:xfrm>
              <a:off x="675637" y="4055329"/>
              <a:ext cx="3226697" cy="1824769"/>
              <a:chOff x="675637" y="3902929"/>
              <a:chExt cx="3226697" cy="1824769"/>
            </a:xfrm>
          </p:grpSpPr>
          <p:sp>
            <p:nvSpPr>
              <p:cNvPr id="6" name="Bullet3" descr="3061ead3-5cbb-4673-bae4-d8d6fa98146a">
                <a:extLst>
                  <a:ext uri="{FF2B5EF4-FFF2-40B4-BE49-F238E27FC236}">
                    <a16:creationId xmlns:a16="http://schemas.microsoft.com/office/drawing/2014/main" id="{41A30CD6-29B2-4A7F-A8E4-8080113E4318}"/>
                  </a:ext>
                </a:extLst>
              </p:cNvPr>
              <p:cNvSpPr txBox="1"/>
              <p:nvPr/>
            </p:nvSpPr>
            <p:spPr>
              <a:xfrm>
                <a:off x="1030378" y="3902929"/>
                <a:ext cx="2871956" cy="561377"/>
              </a:xfrm>
              <a:prstGeom prst="rect">
                <a:avLst/>
              </a:prstGeom>
              <a:noFill/>
              <a:ln>
                <a:noFill/>
              </a:ln>
            </p:spPr>
            <p:txBody>
              <a:bodyPr wrap="square" lIns="91440" tIns="45720" rIns="91440" bIns="45720" anchor="b" anchorCtr="0">
                <a:normAutofit/>
              </a:bodyPr>
              <a:lstStyle/>
              <a:p>
                <a:pPr algn="r">
                  <a:spcBef>
                    <a:spcPct val="0"/>
                  </a:spcBef>
                  <a:spcAft>
                    <a:spcPct val="0"/>
                  </a:spcAft>
                </a:pPr>
                <a:r>
                  <a:rPr lang="en-US" sz="1800" b="1" i="0" u="none" strike="noStrike">
                    <a:solidFill>
                      <a:srgbClr val="2F2F2F"/>
                    </a:solidFill>
                    <a:ea typeface="微软雅黑"/>
                  </a:rPr>
                  <a:t>爱国情怀</a:t>
                </a:r>
              </a:p>
            </p:txBody>
          </p:sp>
          <p:sp>
            <p:nvSpPr>
              <p:cNvPr id="7" name="Text3" descr="eaed7e9e-7443-419e-97fd-d9dac41b7cfc">
                <a:extLst>
                  <a:ext uri="{FF2B5EF4-FFF2-40B4-BE49-F238E27FC236}">
                    <a16:creationId xmlns:a16="http://schemas.microsoft.com/office/drawing/2014/main" id="{B9536283-8DBF-465B-B386-902443B5DB6A}"/>
                  </a:ext>
                </a:extLst>
              </p:cNvPr>
              <p:cNvSpPr txBox="1"/>
              <p:nvPr/>
            </p:nvSpPr>
            <p:spPr>
              <a:xfrm>
                <a:off x="1030378" y="4464305"/>
                <a:ext cx="2871956" cy="1263393"/>
              </a:xfrm>
              <a:prstGeom prst="rect">
                <a:avLst/>
              </a:prstGeom>
              <a:noFill/>
              <a:ln>
                <a:noFill/>
              </a:ln>
            </p:spPr>
            <p:txBody>
              <a:bodyPr wrap="square" lIns="91440" tIns="45720" rIns="91440" bIns="45720" anchor="t" anchorCtr="0">
                <a:normAutofit/>
              </a:bodyPr>
              <a:lstStyle/>
              <a:p>
                <a:pPr algn="r">
                  <a:lnSpc>
                    <a:spcPct val="120000"/>
                  </a:lnSpc>
                  <a:spcBef>
                    <a:spcPct val="0"/>
                  </a:spcBef>
                  <a:spcAft>
                    <a:spcPct val="0"/>
                  </a:spcAft>
                </a:pPr>
                <a:r>
                  <a:rPr lang="en-US" sz="1200" b="0" i="0" u="none" strike="noStrike">
                    <a:solidFill>
                      <a:srgbClr val="2F2F2F"/>
                    </a:solidFill>
                    <a:ea typeface="微软雅黑"/>
                  </a:rPr>
                  <a:t>他的爱国情怀激励着无数人投身祖国建设，将个人理想与国家利益紧密结合，为国家发展贡献力量。</a:t>
                </a:r>
              </a:p>
            </p:txBody>
          </p:sp>
          <p:sp>
            <p:nvSpPr>
              <p:cNvPr id="18" name="Icon3" descr="177a78fb-f03d-488a-990f-837207bd9783">
                <a:extLst>
                  <a:ext uri="{FF2B5EF4-FFF2-40B4-BE49-F238E27FC236}">
                    <a16:creationId xmlns:a16="http://schemas.microsoft.com/office/drawing/2014/main" id="{E89501C5-5118-48D1-9089-4D7760C9BC84}"/>
                  </a:ext>
                </a:extLst>
              </p:cNvPr>
              <p:cNvSpPr/>
              <p:nvPr/>
            </p:nvSpPr>
            <p:spPr bwMode="auto">
              <a:xfrm>
                <a:off x="675637" y="4151006"/>
                <a:ext cx="304843" cy="277890"/>
              </a:xfrm>
              <a:custGeom>
                <a:avLst/>
                <a:gdLst>
                  <a:gd name="T0" fmla="*/ 3495 w 7671"/>
                  <a:gd name="T1" fmla="*/ 13 h 7004"/>
                  <a:gd name="T2" fmla="*/ 1231 w 7671"/>
                  <a:gd name="T3" fmla="*/ 2655 h 7004"/>
                  <a:gd name="T4" fmla="*/ 72 w 7671"/>
                  <a:gd name="T5" fmla="*/ 2932 h 7004"/>
                  <a:gd name="T6" fmla="*/ 847 w 7671"/>
                  <a:gd name="T7" fmla="*/ 5568 h 7004"/>
                  <a:gd name="T8" fmla="*/ 3486 w 7671"/>
                  <a:gd name="T9" fmla="*/ 6995 h 7004"/>
                  <a:gd name="T10" fmla="*/ 7670 w 7671"/>
                  <a:gd name="T11" fmla="*/ 2832 h 7004"/>
                  <a:gd name="T12" fmla="*/ 151 w 7671"/>
                  <a:gd name="T13" fmla="*/ 4560 h 7004"/>
                  <a:gd name="T14" fmla="*/ 336 w 7671"/>
                  <a:gd name="T15" fmla="*/ 4160 h 7004"/>
                  <a:gd name="T16" fmla="*/ 162 w 7671"/>
                  <a:gd name="T17" fmla="*/ 3813 h 7004"/>
                  <a:gd name="T18" fmla="*/ 321 w 7671"/>
                  <a:gd name="T19" fmla="*/ 3331 h 7004"/>
                  <a:gd name="T20" fmla="*/ 689 w 7671"/>
                  <a:gd name="T21" fmla="*/ 4708 h 7004"/>
                  <a:gd name="T22" fmla="*/ 509 w 7671"/>
                  <a:gd name="T23" fmla="*/ 4140 h 7004"/>
                  <a:gd name="T24" fmla="*/ 692 w 7671"/>
                  <a:gd name="T25" fmla="*/ 3769 h 7004"/>
                  <a:gd name="T26" fmla="*/ 495 w 7671"/>
                  <a:gd name="T27" fmla="*/ 3269 h 7004"/>
                  <a:gd name="T28" fmla="*/ 1721 w 7671"/>
                  <a:gd name="T29" fmla="*/ 4980 h 7004"/>
                  <a:gd name="T30" fmla="*/ 1432 w 7671"/>
                  <a:gd name="T31" fmla="*/ 4244 h 7004"/>
                  <a:gd name="T32" fmla="*/ 1700 w 7671"/>
                  <a:gd name="T33" fmla="*/ 3686 h 7004"/>
                  <a:gd name="T34" fmla="*/ 1449 w 7671"/>
                  <a:gd name="T35" fmla="*/ 3018 h 7004"/>
                  <a:gd name="T36" fmla="*/ 1713 w 7671"/>
                  <a:gd name="T37" fmla="*/ 2381 h 7004"/>
                  <a:gd name="T38" fmla="*/ 1438 w 7671"/>
                  <a:gd name="T39" fmla="*/ 1807 h 7004"/>
                  <a:gd name="T40" fmla="*/ 2329 w 7671"/>
                  <a:gd name="T41" fmla="*/ 5112 h 7004"/>
                  <a:gd name="T42" fmla="*/ 1930 w 7671"/>
                  <a:gd name="T43" fmla="*/ 4323 h 7004"/>
                  <a:gd name="T44" fmla="*/ 2329 w 7671"/>
                  <a:gd name="T45" fmla="*/ 3597 h 7004"/>
                  <a:gd name="T46" fmla="*/ 1930 w 7671"/>
                  <a:gd name="T47" fmla="*/ 2923 h 7004"/>
                  <a:gd name="T48" fmla="*/ 2329 w 7671"/>
                  <a:gd name="T49" fmla="*/ 3597 h 7004"/>
                  <a:gd name="T50" fmla="*/ 1930 w 7671"/>
                  <a:gd name="T51" fmla="*/ 2223 h 7004"/>
                  <a:gd name="T52" fmla="*/ 2329 w 7671"/>
                  <a:gd name="T53" fmla="*/ 2082 h 7004"/>
                  <a:gd name="T54" fmla="*/ 2650 w 7671"/>
                  <a:gd name="T55" fmla="*/ 5254 h 7004"/>
                  <a:gd name="T56" fmla="*/ 3152 w 7671"/>
                  <a:gd name="T57" fmla="*/ 4435 h 7004"/>
                  <a:gd name="T58" fmla="*/ 2636 w 7671"/>
                  <a:gd name="T59" fmla="*/ 3595 h 7004"/>
                  <a:gd name="T60" fmla="*/ 3152 w 7671"/>
                  <a:gd name="T61" fmla="*/ 2623 h 7004"/>
                  <a:gd name="T62" fmla="*/ 2663 w 7671"/>
                  <a:gd name="T63" fmla="*/ 1956 h 7004"/>
                  <a:gd name="T64" fmla="*/ 3131 w 7671"/>
                  <a:gd name="T65" fmla="*/ 776 h 7004"/>
                  <a:gd name="T66" fmla="*/ 4990 w 7671"/>
                  <a:gd name="T67" fmla="*/ 1229 h 7004"/>
                  <a:gd name="T68" fmla="*/ 5441 w 7671"/>
                  <a:gd name="T69" fmla="*/ 2226 h 7004"/>
                  <a:gd name="T70" fmla="*/ 4948 w 7671"/>
                  <a:gd name="T71" fmla="*/ 2784 h 7004"/>
                  <a:gd name="T72" fmla="*/ 5453 w 7671"/>
                  <a:gd name="T73" fmla="*/ 3664 h 7004"/>
                  <a:gd name="T74" fmla="*/ 3706 w 7671"/>
                  <a:gd name="T75" fmla="*/ 694 h 7004"/>
                  <a:gd name="T76" fmla="*/ 4408 w 7671"/>
                  <a:gd name="T77" fmla="*/ 1907 h 7004"/>
                  <a:gd name="T78" fmla="*/ 3688 w 7671"/>
                  <a:gd name="T79" fmla="*/ 3518 h 7004"/>
                  <a:gd name="T80" fmla="*/ 4448 w 7671"/>
                  <a:gd name="T81" fmla="*/ 3557 h 7004"/>
                  <a:gd name="T82" fmla="*/ 5014 w 7671"/>
                  <a:gd name="T83" fmla="*/ 6300 h 7004"/>
                  <a:gd name="T84" fmla="*/ 4045 w 7671"/>
                  <a:gd name="T85" fmla="*/ 4424 h 7004"/>
                  <a:gd name="T86" fmla="*/ 5014 w 7671"/>
                  <a:gd name="T87" fmla="*/ 6300 h 7004"/>
                  <a:gd name="T88" fmla="*/ 5413 w 7671"/>
                  <a:gd name="T89" fmla="*/ 6118 h 7004"/>
                  <a:gd name="T90" fmla="*/ 6087 w 7671"/>
                  <a:gd name="T91" fmla="*/ 5892 h 7004"/>
                  <a:gd name="T92" fmla="*/ 5822 w 7671"/>
                  <a:gd name="T93" fmla="*/ 3640 h 7004"/>
                  <a:gd name="T94" fmla="*/ 6258 w 7671"/>
                  <a:gd name="T95" fmla="*/ 3660 h 7004"/>
                  <a:gd name="T96" fmla="*/ 5851 w 7671"/>
                  <a:gd name="T97" fmla="*/ 2352 h 7004"/>
                  <a:gd name="T98" fmla="*/ 6258 w 7671"/>
                  <a:gd name="T99" fmla="*/ 1803 h 7004"/>
                  <a:gd name="T100" fmla="*/ 6669 w 7671"/>
                  <a:gd name="T101" fmla="*/ 4852 h 7004"/>
                  <a:gd name="T102" fmla="*/ 6955 w 7671"/>
                  <a:gd name="T103" fmla="*/ 4202 h 7004"/>
                  <a:gd name="T104" fmla="*/ 6927 w 7671"/>
                  <a:gd name="T105" fmla="*/ 3741 h 7004"/>
                  <a:gd name="T106" fmla="*/ 6677 w 7671"/>
                  <a:gd name="T107" fmla="*/ 3084 h 7004"/>
                  <a:gd name="T108" fmla="*/ 7371 w 7671"/>
                  <a:gd name="T109" fmla="*/ 4717 h 7004"/>
                  <a:gd name="T110" fmla="*/ 7155 w 7671"/>
                  <a:gd name="T111" fmla="*/ 4176 h 7004"/>
                  <a:gd name="T112" fmla="*/ 7404 w 7671"/>
                  <a:gd name="T113" fmla="*/ 3726 h 7004"/>
                  <a:gd name="T114" fmla="*/ 7117 w 7671"/>
                  <a:gd name="T115" fmla="*/ 3219 h 7004"/>
                  <a:gd name="T116" fmla="*/ 7404 w 7671"/>
                  <a:gd name="T117" fmla="*/ 3726 h 7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71" h="7004">
                    <a:moveTo>
                      <a:pt x="7585" y="2716"/>
                    </a:moveTo>
                    <a:lnTo>
                      <a:pt x="6499" y="2383"/>
                    </a:lnTo>
                    <a:lnTo>
                      <a:pt x="6499" y="1573"/>
                    </a:lnTo>
                    <a:cubicBezTo>
                      <a:pt x="6499" y="1527"/>
                      <a:pt x="6473" y="1485"/>
                      <a:pt x="6432" y="1465"/>
                    </a:cubicBezTo>
                    <a:lnTo>
                      <a:pt x="3498" y="13"/>
                    </a:lnTo>
                    <a:cubicBezTo>
                      <a:pt x="3497" y="13"/>
                      <a:pt x="3497" y="13"/>
                      <a:pt x="3495" y="13"/>
                    </a:cubicBezTo>
                    <a:cubicBezTo>
                      <a:pt x="3490" y="10"/>
                      <a:pt x="3468" y="0"/>
                      <a:pt x="3436" y="2"/>
                    </a:cubicBezTo>
                    <a:cubicBezTo>
                      <a:pt x="3403" y="4"/>
                      <a:pt x="3379" y="20"/>
                      <a:pt x="3374" y="23"/>
                    </a:cubicBezTo>
                    <a:lnTo>
                      <a:pt x="3374" y="23"/>
                    </a:lnTo>
                    <a:lnTo>
                      <a:pt x="1282" y="1515"/>
                    </a:lnTo>
                    <a:cubicBezTo>
                      <a:pt x="1250" y="1538"/>
                      <a:pt x="1231" y="1574"/>
                      <a:pt x="1231" y="1613"/>
                    </a:cubicBezTo>
                    <a:lnTo>
                      <a:pt x="1231" y="2655"/>
                    </a:lnTo>
                    <a:lnTo>
                      <a:pt x="842" y="2609"/>
                    </a:lnTo>
                    <a:cubicBezTo>
                      <a:pt x="842" y="2609"/>
                      <a:pt x="841" y="2609"/>
                      <a:pt x="839" y="2609"/>
                    </a:cubicBezTo>
                    <a:cubicBezTo>
                      <a:pt x="834" y="2609"/>
                      <a:pt x="822" y="2608"/>
                      <a:pt x="811" y="2610"/>
                    </a:cubicBezTo>
                    <a:cubicBezTo>
                      <a:pt x="797" y="2612"/>
                      <a:pt x="785" y="2616"/>
                      <a:pt x="780" y="2618"/>
                    </a:cubicBezTo>
                    <a:cubicBezTo>
                      <a:pt x="780" y="2618"/>
                      <a:pt x="779" y="2618"/>
                      <a:pt x="779" y="2618"/>
                    </a:cubicBezTo>
                    <a:lnTo>
                      <a:pt x="72" y="2932"/>
                    </a:lnTo>
                    <a:cubicBezTo>
                      <a:pt x="28" y="2951"/>
                      <a:pt x="0" y="2994"/>
                      <a:pt x="0" y="3042"/>
                    </a:cubicBezTo>
                    <a:lnTo>
                      <a:pt x="0" y="5060"/>
                    </a:lnTo>
                    <a:cubicBezTo>
                      <a:pt x="0" y="5105"/>
                      <a:pt x="24" y="5145"/>
                      <a:pt x="63" y="5166"/>
                    </a:cubicBezTo>
                    <a:lnTo>
                      <a:pt x="772" y="5555"/>
                    </a:lnTo>
                    <a:cubicBezTo>
                      <a:pt x="772" y="5555"/>
                      <a:pt x="790" y="5566"/>
                      <a:pt x="813" y="5568"/>
                    </a:cubicBezTo>
                    <a:cubicBezTo>
                      <a:pt x="833" y="5571"/>
                      <a:pt x="847" y="5568"/>
                      <a:pt x="847" y="5568"/>
                    </a:cubicBezTo>
                    <a:lnTo>
                      <a:pt x="1231" y="5513"/>
                    </a:lnTo>
                    <a:lnTo>
                      <a:pt x="1231" y="5735"/>
                    </a:lnTo>
                    <a:cubicBezTo>
                      <a:pt x="1231" y="5779"/>
                      <a:pt x="1255" y="5820"/>
                      <a:pt x="1294" y="5841"/>
                    </a:cubicBezTo>
                    <a:lnTo>
                      <a:pt x="3386" y="6987"/>
                    </a:lnTo>
                    <a:cubicBezTo>
                      <a:pt x="3386" y="6987"/>
                      <a:pt x="3409" y="7001"/>
                      <a:pt x="3440" y="7002"/>
                    </a:cubicBezTo>
                    <a:cubicBezTo>
                      <a:pt x="3463" y="7004"/>
                      <a:pt x="3486" y="6995"/>
                      <a:pt x="3486" y="6995"/>
                    </a:cubicBezTo>
                    <a:lnTo>
                      <a:pt x="3486" y="6994"/>
                    </a:lnTo>
                    <a:lnTo>
                      <a:pt x="3486" y="6994"/>
                    </a:lnTo>
                    <a:lnTo>
                      <a:pt x="6420" y="5879"/>
                    </a:lnTo>
                    <a:lnTo>
                      <a:pt x="7592" y="5433"/>
                    </a:lnTo>
                    <a:cubicBezTo>
                      <a:pt x="7639" y="5416"/>
                      <a:pt x="7670" y="5371"/>
                      <a:pt x="7670" y="5321"/>
                    </a:cubicBezTo>
                    <a:lnTo>
                      <a:pt x="7670" y="2832"/>
                    </a:lnTo>
                    <a:cubicBezTo>
                      <a:pt x="7671" y="2779"/>
                      <a:pt x="7636" y="2732"/>
                      <a:pt x="7585" y="2716"/>
                    </a:cubicBezTo>
                    <a:close/>
                    <a:moveTo>
                      <a:pt x="337" y="4559"/>
                    </a:moveTo>
                    <a:cubicBezTo>
                      <a:pt x="337" y="4571"/>
                      <a:pt x="331" y="4583"/>
                      <a:pt x="321" y="4591"/>
                    </a:cubicBezTo>
                    <a:cubicBezTo>
                      <a:pt x="313" y="4596"/>
                      <a:pt x="305" y="4599"/>
                      <a:pt x="296" y="4599"/>
                    </a:cubicBezTo>
                    <a:cubicBezTo>
                      <a:pt x="293" y="4599"/>
                      <a:pt x="289" y="4598"/>
                      <a:pt x="286" y="4597"/>
                    </a:cubicBezTo>
                    <a:lnTo>
                      <a:pt x="151" y="4560"/>
                    </a:lnTo>
                    <a:cubicBezTo>
                      <a:pt x="134" y="4555"/>
                      <a:pt x="122" y="4539"/>
                      <a:pt x="122" y="4521"/>
                    </a:cubicBezTo>
                    <a:lnTo>
                      <a:pt x="122" y="4147"/>
                    </a:lnTo>
                    <a:cubicBezTo>
                      <a:pt x="122" y="4136"/>
                      <a:pt x="126" y="4125"/>
                      <a:pt x="135" y="4117"/>
                    </a:cubicBezTo>
                    <a:cubicBezTo>
                      <a:pt x="143" y="4109"/>
                      <a:pt x="155" y="4106"/>
                      <a:pt x="166" y="4107"/>
                    </a:cubicBezTo>
                    <a:lnTo>
                      <a:pt x="300" y="4120"/>
                    </a:lnTo>
                    <a:cubicBezTo>
                      <a:pt x="321" y="4122"/>
                      <a:pt x="336" y="4139"/>
                      <a:pt x="336" y="4160"/>
                    </a:cubicBezTo>
                    <a:lnTo>
                      <a:pt x="336" y="4559"/>
                    </a:lnTo>
                    <a:lnTo>
                      <a:pt x="337" y="4559"/>
                    </a:lnTo>
                    <a:close/>
                    <a:moveTo>
                      <a:pt x="337" y="3761"/>
                    </a:moveTo>
                    <a:cubicBezTo>
                      <a:pt x="337" y="3782"/>
                      <a:pt x="321" y="3800"/>
                      <a:pt x="300" y="3802"/>
                    </a:cubicBezTo>
                    <a:lnTo>
                      <a:pt x="165" y="3813"/>
                    </a:lnTo>
                    <a:lnTo>
                      <a:pt x="162" y="3813"/>
                    </a:lnTo>
                    <a:cubicBezTo>
                      <a:pt x="152" y="3813"/>
                      <a:pt x="142" y="3809"/>
                      <a:pt x="135" y="3802"/>
                    </a:cubicBezTo>
                    <a:cubicBezTo>
                      <a:pt x="126" y="3795"/>
                      <a:pt x="122" y="3784"/>
                      <a:pt x="122" y="3773"/>
                    </a:cubicBezTo>
                    <a:lnTo>
                      <a:pt x="122" y="3398"/>
                    </a:lnTo>
                    <a:cubicBezTo>
                      <a:pt x="122" y="3380"/>
                      <a:pt x="134" y="3364"/>
                      <a:pt x="152" y="3359"/>
                    </a:cubicBezTo>
                    <a:lnTo>
                      <a:pt x="286" y="3324"/>
                    </a:lnTo>
                    <a:cubicBezTo>
                      <a:pt x="298" y="3321"/>
                      <a:pt x="311" y="3323"/>
                      <a:pt x="321" y="3331"/>
                    </a:cubicBezTo>
                    <a:cubicBezTo>
                      <a:pt x="331" y="3339"/>
                      <a:pt x="337" y="3350"/>
                      <a:pt x="337" y="3363"/>
                    </a:cubicBezTo>
                    <a:lnTo>
                      <a:pt x="337" y="3761"/>
                    </a:lnTo>
                    <a:lnTo>
                      <a:pt x="337" y="3761"/>
                    </a:lnTo>
                    <a:close/>
                    <a:moveTo>
                      <a:pt x="729" y="4668"/>
                    </a:moveTo>
                    <a:cubicBezTo>
                      <a:pt x="729" y="4680"/>
                      <a:pt x="723" y="4692"/>
                      <a:pt x="714" y="4700"/>
                    </a:cubicBezTo>
                    <a:cubicBezTo>
                      <a:pt x="706" y="4705"/>
                      <a:pt x="698" y="4708"/>
                      <a:pt x="689" y="4708"/>
                    </a:cubicBezTo>
                    <a:cubicBezTo>
                      <a:pt x="686" y="4708"/>
                      <a:pt x="682" y="4707"/>
                      <a:pt x="678" y="4706"/>
                    </a:cubicBezTo>
                    <a:lnTo>
                      <a:pt x="494" y="4655"/>
                    </a:lnTo>
                    <a:cubicBezTo>
                      <a:pt x="477" y="4651"/>
                      <a:pt x="465" y="4635"/>
                      <a:pt x="465" y="4617"/>
                    </a:cubicBezTo>
                    <a:lnTo>
                      <a:pt x="465" y="4180"/>
                    </a:lnTo>
                    <a:cubicBezTo>
                      <a:pt x="465" y="4169"/>
                      <a:pt x="470" y="4158"/>
                      <a:pt x="478" y="4150"/>
                    </a:cubicBezTo>
                    <a:cubicBezTo>
                      <a:pt x="486" y="4143"/>
                      <a:pt x="498" y="4139"/>
                      <a:pt x="509" y="4140"/>
                    </a:cubicBezTo>
                    <a:lnTo>
                      <a:pt x="693" y="4158"/>
                    </a:lnTo>
                    <a:cubicBezTo>
                      <a:pt x="714" y="4160"/>
                      <a:pt x="729" y="4178"/>
                      <a:pt x="729" y="4198"/>
                    </a:cubicBezTo>
                    <a:lnTo>
                      <a:pt x="729" y="4668"/>
                    </a:lnTo>
                    <a:lnTo>
                      <a:pt x="729" y="4668"/>
                    </a:lnTo>
                    <a:close/>
                    <a:moveTo>
                      <a:pt x="729" y="3729"/>
                    </a:moveTo>
                    <a:cubicBezTo>
                      <a:pt x="729" y="3750"/>
                      <a:pt x="713" y="3767"/>
                      <a:pt x="692" y="3769"/>
                    </a:cubicBezTo>
                    <a:lnTo>
                      <a:pt x="508" y="3784"/>
                    </a:lnTo>
                    <a:lnTo>
                      <a:pt x="505" y="3784"/>
                    </a:lnTo>
                    <a:cubicBezTo>
                      <a:pt x="495" y="3784"/>
                      <a:pt x="485" y="3781"/>
                      <a:pt x="478" y="3774"/>
                    </a:cubicBezTo>
                    <a:cubicBezTo>
                      <a:pt x="469" y="3766"/>
                      <a:pt x="465" y="3756"/>
                      <a:pt x="465" y="3744"/>
                    </a:cubicBezTo>
                    <a:lnTo>
                      <a:pt x="465" y="3308"/>
                    </a:lnTo>
                    <a:cubicBezTo>
                      <a:pt x="465" y="3290"/>
                      <a:pt x="477" y="3274"/>
                      <a:pt x="495" y="3269"/>
                    </a:cubicBezTo>
                    <a:lnTo>
                      <a:pt x="679" y="3221"/>
                    </a:lnTo>
                    <a:cubicBezTo>
                      <a:pt x="691" y="3217"/>
                      <a:pt x="704" y="3220"/>
                      <a:pt x="714" y="3228"/>
                    </a:cubicBezTo>
                    <a:cubicBezTo>
                      <a:pt x="723" y="3235"/>
                      <a:pt x="729" y="3247"/>
                      <a:pt x="729" y="3260"/>
                    </a:cubicBezTo>
                    <a:lnTo>
                      <a:pt x="729" y="3729"/>
                    </a:lnTo>
                    <a:close/>
                    <a:moveTo>
                      <a:pt x="1737" y="4948"/>
                    </a:moveTo>
                    <a:cubicBezTo>
                      <a:pt x="1737" y="4960"/>
                      <a:pt x="1731" y="4972"/>
                      <a:pt x="1721" y="4980"/>
                    </a:cubicBezTo>
                    <a:cubicBezTo>
                      <a:pt x="1714" y="4985"/>
                      <a:pt x="1706" y="4988"/>
                      <a:pt x="1697" y="4988"/>
                    </a:cubicBezTo>
                    <a:cubicBezTo>
                      <a:pt x="1693" y="4988"/>
                      <a:pt x="1690" y="4987"/>
                      <a:pt x="1686" y="4986"/>
                    </a:cubicBezTo>
                    <a:lnTo>
                      <a:pt x="1449" y="4920"/>
                    </a:lnTo>
                    <a:cubicBezTo>
                      <a:pt x="1431" y="4916"/>
                      <a:pt x="1419" y="4900"/>
                      <a:pt x="1419" y="4882"/>
                    </a:cubicBezTo>
                    <a:lnTo>
                      <a:pt x="1419" y="4274"/>
                    </a:lnTo>
                    <a:cubicBezTo>
                      <a:pt x="1419" y="4262"/>
                      <a:pt x="1424" y="4251"/>
                      <a:pt x="1432" y="4244"/>
                    </a:cubicBezTo>
                    <a:cubicBezTo>
                      <a:pt x="1441" y="4236"/>
                      <a:pt x="1452" y="4232"/>
                      <a:pt x="1463" y="4233"/>
                    </a:cubicBezTo>
                    <a:lnTo>
                      <a:pt x="1701" y="4257"/>
                    </a:lnTo>
                    <a:cubicBezTo>
                      <a:pt x="1721" y="4259"/>
                      <a:pt x="1737" y="4276"/>
                      <a:pt x="1737" y="4297"/>
                    </a:cubicBezTo>
                    <a:lnTo>
                      <a:pt x="1737" y="4948"/>
                    </a:lnTo>
                    <a:close/>
                    <a:moveTo>
                      <a:pt x="1737" y="3646"/>
                    </a:moveTo>
                    <a:cubicBezTo>
                      <a:pt x="1737" y="3667"/>
                      <a:pt x="1721" y="3684"/>
                      <a:pt x="1700" y="3686"/>
                    </a:cubicBezTo>
                    <a:lnTo>
                      <a:pt x="1463" y="3705"/>
                    </a:lnTo>
                    <a:cubicBezTo>
                      <a:pt x="1462" y="3706"/>
                      <a:pt x="1461" y="3706"/>
                      <a:pt x="1459" y="3706"/>
                    </a:cubicBezTo>
                    <a:cubicBezTo>
                      <a:pt x="1449" y="3706"/>
                      <a:pt x="1440" y="3702"/>
                      <a:pt x="1432" y="3695"/>
                    </a:cubicBezTo>
                    <a:cubicBezTo>
                      <a:pt x="1424" y="3687"/>
                      <a:pt x="1419" y="3677"/>
                      <a:pt x="1419" y="3665"/>
                    </a:cubicBezTo>
                    <a:lnTo>
                      <a:pt x="1419" y="3057"/>
                    </a:lnTo>
                    <a:cubicBezTo>
                      <a:pt x="1419" y="3039"/>
                      <a:pt x="1432" y="3023"/>
                      <a:pt x="1449" y="3018"/>
                    </a:cubicBezTo>
                    <a:lnTo>
                      <a:pt x="1687" y="2956"/>
                    </a:lnTo>
                    <a:cubicBezTo>
                      <a:pt x="1699" y="2953"/>
                      <a:pt x="1712" y="2955"/>
                      <a:pt x="1721" y="2963"/>
                    </a:cubicBezTo>
                    <a:cubicBezTo>
                      <a:pt x="1731" y="2970"/>
                      <a:pt x="1737" y="2982"/>
                      <a:pt x="1737" y="2995"/>
                    </a:cubicBezTo>
                    <a:lnTo>
                      <a:pt x="1737" y="3646"/>
                    </a:lnTo>
                    <a:close/>
                    <a:moveTo>
                      <a:pt x="1737" y="2344"/>
                    </a:moveTo>
                    <a:cubicBezTo>
                      <a:pt x="1737" y="2360"/>
                      <a:pt x="1728" y="2374"/>
                      <a:pt x="1713" y="2381"/>
                    </a:cubicBezTo>
                    <a:lnTo>
                      <a:pt x="1476" y="2486"/>
                    </a:lnTo>
                    <a:cubicBezTo>
                      <a:pt x="1471" y="2488"/>
                      <a:pt x="1465" y="2489"/>
                      <a:pt x="1460" y="2489"/>
                    </a:cubicBezTo>
                    <a:cubicBezTo>
                      <a:pt x="1452" y="2489"/>
                      <a:pt x="1444" y="2487"/>
                      <a:pt x="1437" y="2483"/>
                    </a:cubicBezTo>
                    <a:cubicBezTo>
                      <a:pt x="1426" y="2475"/>
                      <a:pt x="1419" y="2463"/>
                      <a:pt x="1419" y="2449"/>
                    </a:cubicBezTo>
                    <a:lnTo>
                      <a:pt x="1419" y="1841"/>
                    </a:lnTo>
                    <a:cubicBezTo>
                      <a:pt x="1419" y="1827"/>
                      <a:pt x="1426" y="1814"/>
                      <a:pt x="1438" y="1807"/>
                    </a:cubicBezTo>
                    <a:lnTo>
                      <a:pt x="1676" y="1659"/>
                    </a:lnTo>
                    <a:cubicBezTo>
                      <a:pt x="1688" y="1651"/>
                      <a:pt x="1704" y="1651"/>
                      <a:pt x="1716" y="1658"/>
                    </a:cubicBezTo>
                    <a:cubicBezTo>
                      <a:pt x="1729" y="1665"/>
                      <a:pt x="1737" y="1678"/>
                      <a:pt x="1737" y="1693"/>
                    </a:cubicBezTo>
                    <a:lnTo>
                      <a:pt x="1737" y="2344"/>
                    </a:lnTo>
                    <a:lnTo>
                      <a:pt x="1737" y="2344"/>
                    </a:lnTo>
                    <a:close/>
                    <a:moveTo>
                      <a:pt x="2329" y="5112"/>
                    </a:moveTo>
                    <a:cubicBezTo>
                      <a:pt x="2329" y="5124"/>
                      <a:pt x="2323" y="5136"/>
                      <a:pt x="2313" y="5144"/>
                    </a:cubicBezTo>
                    <a:cubicBezTo>
                      <a:pt x="2306" y="5149"/>
                      <a:pt x="2297" y="5152"/>
                      <a:pt x="2289" y="5152"/>
                    </a:cubicBezTo>
                    <a:cubicBezTo>
                      <a:pt x="2285" y="5152"/>
                      <a:pt x="2281" y="5152"/>
                      <a:pt x="2278" y="5151"/>
                    </a:cubicBezTo>
                    <a:lnTo>
                      <a:pt x="1960" y="5062"/>
                    </a:lnTo>
                    <a:cubicBezTo>
                      <a:pt x="1942" y="5058"/>
                      <a:pt x="1930" y="5042"/>
                      <a:pt x="1930" y="5024"/>
                    </a:cubicBezTo>
                    <a:lnTo>
                      <a:pt x="1930" y="4323"/>
                    </a:lnTo>
                    <a:cubicBezTo>
                      <a:pt x="1930" y="4312"/>
                      <a:pt x="1935" y="4301"/>
                      <a:pt x="1943" y="4293"/>
                    </a:cubicBezTo>
                    <a:cubicBezTo>
                      <a:pt x="1952" y="4286"/>
                      <a:pt x="1963" y="4282"/>
                      <a:pt x="1974" y="4283"/>
                    </a:cubicBezTo>
                    <a:lnTo>
                      <a:pt x="2292" y="4314"/>
                    </a:lnTo>
                    <a:cubicBezTo>
                      <a:pt x="2313" y="4316"/>
                      <a:pt x="2329" y="4334"/>
                      <a:pt x="2329" y="4354"/>
                    </a:cubicBezTo>
                    <a:lnTo>
                      <a:pt x="2329" y="5112"/>
                    </a:lnTo>
                    <a:close/>
                    <a:moveTo>
                      <a:pt x="2329" y="3597"/>
                    </a:moveTo>
                    <a:cubicBezTo>
                      <a:pt x="2329" y="3618"/>
                      <a:pt x="2313" y="3635"/>
                      <a:pt x="2292" y="3637"/>
                    </a:cubicBezTo>
                    <a:lnTo>
                      <a:pt x="1974" y="3663"/>
                    </a:lnTo>
                    <a:cubicBezTo>
                      <a:pt x="1973" y="3663"/>
                      <a:pt x="1971" y="3664"/>
                      <a:pt x="1970" y="3664"/>
                    </a:cubicBezTo>
                    <a:cubicBezTo>
                      <a:pt x="1960" y="3664"/>
                      <a:pt x="1951" y="3660"/>
                      <a:pt x="1943" y="3653"/>
                    </a:cubicBezTo>
                    <a:cubicBezTo>
                      <a:pt x="1935" y="3645"/>
                      <a:pt x="1930" y="3634"/>
                      <a:pt x="1930" y="3623"/>
                    </a:cubicBezTo>
                    <a:lnTo>
                      <a:pt x="1930" y="2923"/>
                    </a:lnTo>
                    <a:cubicBezTo>
                      <a:pt x="1930" y="2905"/>
                      <a:pt x="1942" y="2889"/>
                      <a:pt x="1960" y="2884"/>
                    </a:cubicBezTo>
                    <a:lnTo>
                      <a:pt x="2278" y="2800"/>
                    </a:lnTo>
                    <a:cubicBezTo>
                      <a:pt x="2290" y="2797"/>
                      <a:pt x="2303" y="2800"/>
                      <a:pt x="2313" y="2807"/>
                    </a:cubicBezTo>
                    <a:cubicBezTo>
                      <a:pt x="2323" y="2815"/>
                      <a:pt x="2329" y="2827"/>
                      <a:pt x="2329" y="2839"/>
                    </a:cubicBezTo>
                    <a:lnTo>
                      <a:pt x="2329" y="3597"/>
                    </a:lnTo>
                    <a:lnTo>
                      <a:pt x="2329" y="3597"/>
                    </a:lnTo>
                    <a:close/>
                    <a:moveTo>
                      <a:pt x="2329" y="2082"/>
                    </a:moveTo>
                    <a:cubicBezTo>
                      <a:pt x="2329" y="2098"/>
                      <a:pt x="2319" y="2112"/>
                      <a:pt x="2305" y="2119"/>
                    </a:cubicBezTo>
                    <a:lnTo>
                      <a:pt x="1987" y="2260"/>
                    </a:lnTo>
                    <a:cubicBezTo>
                      <a:pt x="1982" y="2262"/>
                      <a:pt x="1976" y="2263"/>
                      <a:pt x="1970" y="2263"/>
                    </a:cubicBezTo>
                    <a:cubicBezTo>
                      <a:pt x="1963" y="2263"/>
                      <a:pt x="1955" y="2261"/>
                      <a:pt x="1949" y="2257"/>
                    </a:cubicBezTo>
                    <a:cubicBezTo>
                      <a:pt x="1937" y="2249"/>
                      <a:pt x="1930" y="2236"/>
                      <a:pt x="1930" y="2223"/>
                    </a:cubicBezTo>
                    <a:lnTo>
                      <a:pt x="1930" y="1523"/>
                    </a:lnTo>
                    <a:cubicBezTo>
                      <a:pt x="1930" y="1509"/>
                      <a:pt x="1938" y="1496"/>
                      <a:pt x="1949" y="1489"/>
                    </a:cubicBezTo>
                    <a:lnTo>
                      <a:pt x="2267" y="1290"/>
                    </a:lnTo>
                    <a:cubicBezTo>
                      <a:pt x="2280" y="1282"/>
                      <a:pt x="2295" y="1282"/>
                      <a:pt x="2308" y="1289"/>
                    </a:cubicBezTo>
                    <a:cubicBezTo>
                      <a:pt x="2321" y="1296"/>
                      <a:pt x="2329" y="1310"/>
                      <a:pt x="2329" y="1324"/>
                    </a:cubicBezTo>
                    <a:lnTo>
                      <a:pt x="2329" y="2082"/>
                    </a:lnTo>
                    <a:lnTo>
                      <a:pt x="2329" y="2082"/>
                    </a:lnTo>
                    <a:close/>
                    <a:moveTo>
                      <a:pt x="3152" y="5341"/>
                    </a:moveTo>
                    <a:cubicBezTo>
                      <a:pt x="3152" y="5352"/>
                      <a:pt x="3147" y="5364"/>
                      <a:pt x="3139" y="5372"/>
                    </a:cubicBezTo>
                    <a:cubicBezTo>
                      <a:pt x="3124" y="5387"/>
                      <a:pt x="3104" y="5387"/>
                      <a:pt x="3098" y="5387"/>
                    </a:cubicBezTo>
                    <a:lnTo>
                      <a:pt x="3097" y="5387"/>
                    </a:lnTo>
                    <a:cubicBezTo>
                      <a:pt x="3018" y="5387"/>
                      <a:pt x="2710" y="5276"/>
                      <a:pt x="2650" y="5254"/>
                    </a:cubicBezTo>
                    <a:cubicBezTo>
                      <a:pt x="2634" y="5248"/>
                      <a:pt x="2623" y="5233"/>
                      <a:pt x="2623" y="5216"/>
                    </a:cubicBezTo>
                    <a:lnTo>
                      <a:pt x="2623" y="4391"/>
                    </a:lnTo>
                    <a:cubicBezTo>
                      <a:pt x="2623" y="4380"/>
                      <a:pt x="2628" y="4369"/>
                      <a:pt x="2636" y="4361"/>
                    </a:cubicBezTo>
                    <a:cubicBezTo>
                      <a:pt x="2645" y="4354"/>
                      <a:pt x="2656" y="4350"/>
                      <a:pt x="2667" y="4351"/>
                    </a:cubicBezTo>
                    <a:lnTo>
                      <a:pt x="3115" y="4395"/>
                    </a:lnTo>
                    <a:cubicBezTo>
                      <a:pt x="3136" y="4397"/>
                      <a:pt x="3152" y="4414"/>
                      <a:pt x="3152" y="4435"/>
                    </a:cubicBezTo>
                    <a:cubicBezTo>
                      <a:pt x="3152" y="4444"/>
                      <a:pt x="3152" y="5302"/>
                      <a:pt x="3152" y="5341"/>
                    </a:cubicBezTo>
                    <a:close/>
                    <a:moveTo>
                      <a:pt x="3152" y="3529"/>
                    </a:moveTo>
                    <a:cubicBezTo>
                      <a:pt x="3152" y="3550"/>
                      <a:pt x="3136" y="3567"/>
                      <a:pt x="3115" y="3569"/>
                    </a:cubicBezTo>
                    <a:lnTo>
                      <a:pt x="2667" y="3606"/>
                    </a:lnTo>
                    <a:cubicBezTo>
                      <a:pt x="2665" y="3606"/>
                      <a:pt x="2664" y="3606"/>
                      <a:pt x="2663" y="3606"/>
                    </a:cubicBezTo>
                    <a:cubicBezTo>
                      <a:pt x="2653" y="3606"/>
                      <a:pt x="2643" y="3602"/>
                      <a:pt x="2636" y="3595"/>
                    </a:cubicBezTo>
                    <a:cubicBezTo>
                      <a:pt x="2628" y="3588"/>
                      <a:pt x="2623" y="3577"/>
                      <a:pt x="2623" y="3566"/>
                    </a:cubicBezTo>
                    <a:lnTo>
                      <a:pt x="2623" y="2741"/>
                    </a:lnTo>
                    <a:cubicBezTo>
                      <a:pt x="2623" y="2722"/>
                      <a:pt x="2635" y="2706"/>
                      <a:pt x="2653" y="2702"/>
                    </a:cubicBezTo>
                    <a:lnTo>
                      <a:pt x="3101" y="2584"/>
                    </a:lnTo>
                    <a:cubicBezTo>
                      <a:pt x="3113" y="2581"/>
                      <a:pt x="3126" y="2583"/>
                      <a:pt x="3136" y="2591"/>
                    </a:cubicBezTo>
                    <a:cubicBezTo>
                      <a:pt x="3146" y="2599"/>
                      <a:pt x="3152" y="2610"/>
                      <a:pt x="3152" y="2623"/>
                    </a:cubicBezTo>
                    <a:lnTo>
                      <a:pt x="3152" y="3529"/>
                    </a:lnTo>
                    <a:lnTo>
                      <a:pt x="3152" y="3529"/>
                    </a:lnTo>
                    <a:close/>
                    <a:moveTo>
                      <a:pt x="3152" y="1717"/>
                    </a:moveTo>
                    <a:cubicBezTo>
                      <a:pt x="3152" y="1733"/>
                      <a:pt x="3142" y="1748"/>
                      <a:pt x="3128" y="1754"/>
                    </a:cubicBezTo>
                    <a:lnTo>
                      <a:pt x="2680" y="1953"/>
                    </a:lnTo>
                    <a:cubicBezTo>
                      <a:pt x="2674" y="1955"/>
                      <a:pt x="2669" y="1956"/>
                      <a:pt x="2663" y="1956"/>
                    </a:cubicBezTo>
                    <a:cubicBezTo>
                      <a:pt x="2656" y="1956"/>
                      <a:pt x="2648" y="1954"/>
                      <a:pt x="2641" y="1950"/>
                    </a:cubicBezTo>
                    <a:cubicBezTo>
                      <a:pt x="2630" y="1942"/>
                      <a:pt x="2623" y="1930"/>
                      <a:pt x="2623" y="1916"/>
                    </a:cubicBezTo>
                    <a:lnTo>
                      <a:pt x="2623" y="1091"/>
                    </a:lnTo>
                    <a:cubicBezTo>
                      <a:pt x="2623" y="1077"/>
                      <a:pt x="2630" y="1064"/>
                      <a:pt x="2642" y="1057"/>
                    </a:cubicBezTo>
                    <a:lnTo>
                      <a:pt x="3090" y="777"/>
                    </a:lnTo>
                    <a:cubicBezTo>
                      <a:pt x="3103" y="769"/>
                      <a:pt x="3118" y="769"/>
                      <a:pt x="3131" y="776"/>
                    </a:cubicBezTo>
                    <a:cubicBezTo>
                      <a:pt x="3144" y="783"/>
                      <a:pt x="3152" y="797"/>
                      <a:pt x="3152" y="811"/>
                    </a:cubicBezTo>
                    <a:lnTo>
                      <a:pt x="3152" y="1717"/>
                    </a:lnTo>
                    <a:lnTo>
                      <a:pt x="3152" y="1717"/>
                    </a:lnTo>
                    <a:close/>
                    <a:moveTo>
                      <a:pt x="4934" y="1266"/>
                    </a:moveTo>
                    <a:cubicBezTo>
                      <a:pt x="4934" y="1252"/>
                      <a:pt x="4941" y="1240"/>
                      <a:pt x="4952" y="1232"/>
                    </a:cubicBezTo>
                    <a:cubicBezTo>
                      <a:pt x="4963" y="1225"/>
                      <a:pt x="4978" y="1224"/>
                      <a:pt x="4990" y="1229"/>
                    </a:cubicBezTo>
                    <a:lnTo>
                      <a:pt x="5469" y="1436"/>
                    </a:lnTo>
                    <a:cubicBezTo>
                      <a:pt x="5483" y="1442"/>
                      <a:pt x="5493" y="1457"/>
                      <a:pt x="5493" y="1473"/>
                    </a:cubicBezTo>
                    <a:lnTo>
                      <a:pt x="5493" y="2187"/>
                    </a:lnTo>
                    <a:cubicBezTo>
                      <a:pt x="5493" y="2200"/>
                      <a:pt x="5487" y="2212"/>
                      <a:pt x="5477" y="2220"/>
                    </a:cubicBezTo>
                    <a:cubicBezTo>
                      <a:pt x="5470" y="2225"/>
                      <a:pt x="5461" y="2228"/>
                      <a:pt x="5453" y="2228"/>
                    </a:cubicBezTo>
                    <a:cubicBezTo>
                      <a:pt x="5449" y="2228"/>
                      <a:pt x="5445" y="2227"/>
                      <a:pt x="5441" y="2226"/>
                    </a:cubicBezTo>
                    <a:lnTo>
                      <a:pt x="4963" y="2079"/>
                    </a:lnTo>
                    <a:cubicBezTo>
                      <a:pt x="4946" y="2074"/>
                      <a:pt x="4934" y="2058"/>
                      <a:pt x="4934" y="2040"/>
                    </a:cubicBezTo>
                    <a:lnTo>
                      <a:pt x="4934" y="1266"/>
                    </a:lnTo>
                    <a:lnTo>
                      <a:pt x="4934" y="1266"/>
                    </a:lnTo>
                    <a:close/>
                    <a:moveTo>
                      <a:pt x="4934" y="2815"/>
                    </a:moveTo>
                    <a:cubicBezTo>
                      <a:pt x="4934" y="2803"/>
                      <a:pt x="4939" y="2791"/>
                      <a:pt x="4948" y="2784"/>
                    </a:cubicBezTo>
                    <a:cubicBezTo>
                      <a:pt x="4958" y="2776"/>
                      <a:pt x="4970" y="2773"/>
                      <a:pt x="4981" y="2775"/>
                    </a:cubicBezTo>
                    <a:lnTo>
                      <a:pt x="5460" y="2862"/>
                    </a:lnTo>
                    <a:cubicBezTo>
                      <a:pt x="5479" y="2866"/>
                      <a:pt x="5493" y="2882"/>
                      <a:pt x="5493" y="2902"/>
                    </a:cubicBezTo>
                    <a:lnTo>
                      <a:pt x="5493" y="3623"/>
                    </a:lnTo>
                    <a:cubicBezTo>
                      <a:pt x="5493" y="3634"/>
                      <a:pt x="5488" y="3645"/>
                      <a:pt x="5480" y="3653"/>
                    </a:cubicBezTo>
                    <a:cubicBezTo>
                      <a:pt x="5473" y="3660"/>
                      <a:pt x="5463" y="3664"/>
                      <a:pt x="5453" y="3664"/>
                    </a:cubicBezTo>
                    <a:cubicBezTo>
                      <a:pt x="5452" y="3664"/>
                      <a:pt x="5451" y="3663"/>
                      <a:pt x="5450" y="3663"/>
                    </a:cubicBezTo>
                    <a:lnTo>
                      <a:pt x="4971" y="3629"/>
                    </a:lnTo>
                    <a:cubicBezTo>
                      <a:pt x="4950" y="3628"/>
                      <a:pt x="4934" y="3610"/>
                      <a:pt x="4934" y="3589"/>
                    </a:cubicBezTo>
                    <a:lnTo>
                      <a:pt x="4934" y="2815"/>
                    </a:lnTo>
                    <a:close/>
                    <a:moveTo>
                      <a:pt x="3688" y="727"/>
                    </a:moveTo>
                    <a:cubicBezTo>
                      <a:pt x="3688" y="714"/>
                      <a:pt x="3695" y="701"/>
                      <a:pt x="3706" y="694"/>
                    </a:cubicBezTo>
                    <a:cubicBezTo>
                      <a:pt x="3718" y="686"/>
                      <a:pt x="3732" y="685"/>
                      <a:pt x="3744" y="690"/>
                    </a:cubicBezTo>
                    <a:lnTo>
                      <a:pt x="4424" y="984"/>
                    </a:lnTo>
                    <a:cubicBezTo>
                      <a:pt x="4439" y="991"/>
                      <a:pt x="4449" y="1005"/>
                      <a:pt x="4449" y="1021"/>
                    </a:cubicBezTo>
                    <a:lnTo>
                      <a:pt x="4449" y="1867"/>
                    </a:lnTo>
                    <a:cubicBezTo>
                      <a:pt x="4449" y="1879"/>
                      <a:pt x="4442" y="1891"/>
                      <a:pt x="4432" y="1899"/>
                    </a:cubicBezTo>
                    <a:cubicBezTo>
                      <a:pt x="4425" y="1904"/>
                      <a:pt x="4417" y="1907"/>
                      <a:pt x="4408" y="1907"/>
                    </a:cubicBezTo>
                    <a:cubicBezTo>
                      <a:pt x="4404" y="1907"/>
                      <a:pt x="4400" y="1906"/>
                      <a:pt x="4396" y="1905"/>
                    </a:cubicBezTo>
                    <a:lnTo>
                      <a:pt x="3717" y="1696"/>
                    </a:lnTo>
                    <a:cubicBezTo>
                      <a:pt x="3700" y="1691"/>
                      <a:pt x="3688" y="1675"/>
                      <a:pt x="3688" y="1658"/>
                    </a:cubicBezTo>
                    <a:lnTo>
                      <a:pt x="3688" y="727"/>
                    </a:lnTo>
                    <a:lnTo>
                      <a:pt x="3688" y="727"/>
                    </a:lnTo>
                    <a:close/>
                    <a:moveTo>
                      <a:pt x="3688" y="3518"/>
                    </a:moveTo>
                    <a:lnTo>
                      <a:pt x="3688" y="2588"/>
                    </a:lnTo>
                    <a:cubicBezTo>
                      <a:pt x="3688" y="2576"/>
                      <a:pt x="3694" y="2564"/>
                      <a:pt x="3703" y="2557"/>
                    </a:cubicBezTo>
                    <a:cubicBezTo>
                      <a:pt x="3712" y="2549"/>
                      <a:pt x="3724" y="2546"/>
                      <a:pt x="3736" y="2548"/>
                    </a:cubicBezTo>
                    <a:lnTo>
                      <a:pt x="4415" y="2672"/>
                    </a:lnTo>
                    <a:cubicBezTo>
                      <a:pt x="4434" y="2676"/>
                      <a:pt x="4448" y="2692"/>
                      <a:pt x="4448" y="2712"/>
                    </a:cubicBezTo>
                    <a:lnTo>
                      <a:pt x="4448" y="3557"/>
                    </a:lnTo>
                    <a:cubicBezTo>
                      <a:pt x="4448" y="3568"/>
                      <a:pt x="4444" y="3579"/>
                      <a:pt x="4436" y="3586"/>
                    </a:cubicBezTo>
                    <a:cubicBezTo>
                      <a:pt x="4428" y="3593"/>
                      <a:pt x="4418" y="3597"/>
                      <a:pt x="4408" y="3597"/>
                    </a:cubicBezTo>
                    <a:cubicBezTo>
                      <a:pt x="4407" y="3597"/>
                      <a:pt x="4407" y="3597"/>
                      <a:pt x="4406" y="3597"/>
                    </a:cubicBezTo>
                    <a:lnTo>
                      <a:pt x="3726" y="3558"/>
                    </a:lnTo>
                    <a:cubicBezTo>
                      <a:pt x="3705" y="3557"/>
                      <a:pt x="3688" y="3539"/>
                      <a:pt x="3688" y="3518"/>
                    </a:cubicBezTo>
                    <a:close/>
                    <a:moveTo>
                      <a:pt x="5014" y="6300"/>
                    </a:moveTo>
                    <a:cubicBezTo>
                      <a:pt x="5014" y="6317"/>
                      <a:pt x="5004" y="6331"/>
                      <a:pt x="4989" y="6338"/>
                    </a:cubicBezTo>
                    <a:lnTo>
                      <a:pt x="4099" y="6676"/>
                    </a:lnTo>
                    <a:cubicBezTo>
                      <a:pt x="4094" y="6677"/>
                      <a:pt x="4089" y="6678"/>
                      <a:pt x="4085" y="6678"/>
                    </a:cubicBezTo>
                    <a:cubicBezTo>
                      <a:pt x="4077" y="6678"/>
                      <a:pt x="4069" y="6676"/>
                      <a:pt x="4062" y="6671"/>
                    </a:cubicBezTo>
                    <a:cubicBezTo>
                      <a:pt x="4051" y="6664"/>
                      <a:pt x="4045" y="6651"/>
                      <a:pt x="4045" y="6638"/>
                    </a:cubicBezTo>
                    <a:lnTo>
                      <a:pt x="4045" y="4424"/>
                    </a:lnTo>
                    <a:cubicBezTo>
                      <a:pt x="4045" y="4403"/>
                      <a:pt x="4061" y="4385"/>
                      <a:pt x="4082" y="4384"/>
                    </a:cubicBezTo>
                    <a:lnTo>
                      <a:pt x="4972" y="4323"/>
                    </a:lnTo>
                    <a:cubicBezTo>
                      <a:pt x="4983" y="4323"/>
                      <a:pt x="4994" y="4327"/>
                      <a:pt x="5002" y="4334"/>
                    </a:cubicBezTo>
                    <a:cubicBezTo>
                      <a:pt x="5010" y="4342"/>
                      <a:pt x="5015" y="4352"/>
                      <a:pt x="5015" y="4364"/>
                    </a:cubicBezTo>
                    <a:lnTo>
                      <a:pt x="5015" y="6300"/>
                    </a:lnTo>
                    <a:lnTo>
                      <a:pt x="5014" y="6300"/>
                    </a:lnTo>
                    <a:close/>
                    <a:moveTo>
                      <a:pt x="6087" y="5892"/>
                    </a:moveTo>
                    <a:cubicBezTo>
                      <a:pt x="6087" y="5909"/>
                      <a:pt x="6076" y="5924"/>
                      <a:pt x="6061" y="5930"/>
                    </a:cubicBezTo>
                    <a:lnTo>
                      <a:pt x="5467" y="6156"/>
                    </a:lnTo>
                    <a:cubicBezTo>
                      <a:pt x="5462" y="6157"/>
                      <a:pt x="5458" y="6158"/>
                      <a:pt x="5453" y="6158"/>
                    </a:cubicBezTo>
                    <a:cubicBezTo>
                      <a:pt x="5445" y="6158"/>
                      <a:pt x="5437" y="6156"/>
                      <a:pt x="5430" y="6151"/>
                    </a:cubicBezTo>
                    <a:cubicBezTo>
                      <a:pt x="5419" y="6144"/>
                      <a:pt x="5413" y="6131"/>
                      <a:pt x="5413" y="6118"/>
                    </a:cubicBezTo>
                    <a:lnTo>
                      <a:pt x="5413" y="4331"/>
                    </a:lnTo>
                    <a:cubicBezTo>
                      <a:pt x="5413" y="4310"/>
                      <a:pt x="5429" y="4293"/>
                      <a:pt x="5450" y="4291"/>
                    </a:cubicBezTo>
                    <a:lnTo>
                      <a:pt x="6044" y="4251"/>
                    </a:lnTo>
                    <a:cubicBezTo>
                      <a:pt x="6055" y="4250"/>
                      <a:pt x="6066" y="4254"/>
                      <a:pt x="6074" y="4262"/>
                    </a:cubicBezTo>
                    <a:cubicBezTo>
                      <a:pt x="6082" y="4269"/>
                      <a:pt x="6087" y="4280"/>
                      <a:pt x="6087" y="4291"/>
                    </a:cubicBezTo>
                    <a:lnTo>
                      <a:pt x="6087" y="5892"/>
                    </a:lnTo>
                    <a:close/>
                    <a:moveTo>
                      <a:pt x="6258" y="3660"/>
                    </a:moveTo>
                    <a:cubicBezTo>
                      <a:pt x="6258" y="3671"/>
                      <a:pt x="6253" y="3682"/>
                      <a:pt x="6245" y="3690"/>
                    </a:cubicBezTo>
                    <a:cubicBezTo>
                      <a:pt x="6238" y="3697"/>
                      <a:pt x="6228" y="3701"/>
                      <a:pt x="6218" y="3701"/>
                    </a:cubicBezTo>
                    <a:lnTo>
                      <a:pt x="6215" y="3701"/>
                    </a:lnTo>
                    <a:lnTo>
                      <a:pt x="5860" y="3680"/>
                    </a:lnTo>
                    <a:cubicBezTo>
                      <a:pt x="5839" y="3679"/>
                      <a:pt x="5822" y="3662"/>
                      <a:pt x="5822" y="3640"/>
                    </a:cubicBezTo>
                    <a:lnTo>
                      <a:pt x="5822" y="2977"/>
                    </a:lnTo>
                    <a:cubicBezTo>
                      <a:pt x="5822" y="2965"/>
                      <a:pt x="5828" y="2953"/>
                      <a:pt x="5837" y="2946"/>
                    </a:cubicBezTo>
                    <a:cubicBezTo>
                      <a:pt x="5846" y="2938"/>
                      <a:pt x="5858" y="2935"/>
                      <a:pt x="5870" y="2937"/>
                    </a:cubicBezTo>
                    <a:lnTo>
                      <a:pt x="6225" y="3002"/>
                    </a:lnTo>
                    <a:cubicBezTo>
                      <a:pt x="6244" y="3005"/>
                      <a:pt x="6258" y="3022"/>
                      <a:pt x="6258" y="3041"/>
                    </a:cubicBezTo>
                    <a:lnTo>
                      <a:pt x="6258" y="3660"/>
                    </a:lnTo>
                    <a:lnTo>
                      <a:pt x="6258" y="3660"/>
                    </a:lnTo>
                    <a:close/>
                    <a:moveTo>
                      <a:pt x="6258" y="2422"/>
                    </a:moveTo>
                    <a:cubicBezTo>
                      <a:pt x="6258" y="2435"/>
                      <a:pt x="6252" y="2447"/>
                      <a:pt x="6242" y="2455"/>
                    </a:cubicBezTo>
                    <a:cubicBezTo>
                      <a:pt x="6235" y="2460"/>
                      <a:pt x="6226" y="2463"/>
                      <a:pt x="6218" y="2463"/>
                    </a:cubicBezTo>
                    <a:cubicBezTo>
                      <a:pt x="6214" y="2463"/>
                      <a:pt x="6210" y="2462"/>
                      <a:pt x="6206" y="2461"/>
                    </a:cubicBezTo>
                    <a:lnTo>
                      <a:pt x="5851" y="2352"/>
                    </a:lnTo>
                    <a:cubicBezTo>
                      <a:pt x="5834" y="2346"/>
                      <a:pt x="5823" y="2331"/>
                      <a:pt x="5823" y="2313"/>
                    </a:cubicBezTo>
                    <a:lnTo>
                      <a:pt x="5823" y="1650"/>
                    </a:lnTo>
                    <a:cubicBezTo>
                      <a:pt x="5823" y="1636"/>
                      <a:pt x="5829" y="1624"/>
                      <a:pt x="5841" y="1616"/>
                    </a:cubicBezTo>
                    <a:cubicBezTo>
                      <a:pt x="5852" y="1609"/>
                      <a:pt x="5866" y="1608"/>
                      <a:pt x="5879" y="1613"/>
                    </a:cubicBezTo>
                    <a:lnTo>
                      <a:pt x="6234" y="1766"/>
                    </a:lnTo>
                    <a:cubicBezTo>
                      <a:pt x="6249" y="1773"/>
                      <a:pt x="6258" y="1787"/>
                      <a:pt x="6258" y="1803"/>
                    </a:cubicBezTo>
                    <a:lnTo>
                      <a:pt x="6258" y="2422"/>
                    </a:lnTo>
                    <a:lnTo>
                      <a:pt x="6258" y="2422"/>
                    </a:lnTo>
                    <a:close/>
                    <a:moveTo>
                      <a:pt x="6968" y="4762"/>
                    </a:moveTo>
                    <a:cubicBezTo>
                      <a:pt x="6968" y="4781"/>
                      <a:pt x="6954" y="4798"/>
                      <a:pt x="6935" y="4801"/>
                    </a:cubicBezTo>
                    <a:lnTo>
                      <a:pt x="6677" y="4851"/>
                    </a:lnTo>
                    <a:cubicBezTo>
                      <a:pt x="6674" y="4852"/>
                      <a:pt x="6672" y="4852"/>
                      <a:pt x="6669" y="4852"/>
                    </a:cubicBezTo>
                    <a:cubicBezTo>
                      <a:pt x="6660" y="4852"/>
                      <a:pt x="6651" y="4848"/>
                      <a:pt x="6644" y="4842"/>
                    </a:cubicBezTo>
                    <a:cubicBezTo>
                      <a:pt x="6635" y="4835"/>
                      <a:pt x="6629" y="4824"/>
                      <a:pt x="6629" y="4812"/>
                    </a:cubicBezTo>
                    <a:lnTo>
                      <a:pt x="6629" y="4249"/>
                    </a:lnTo>
                    <a:cubicBezTo>
                      <a:pt x="6629" y="4228"/>
                      <a:pt x="6646" y="4210"/>
                      <a:pt x="6667" y="4209"/>
                    </a:cubicBezTo>
                    <a:lnTo>
                      <a:pt x="6925" y="4191"/>
                    </a:lnTo>
                    <a:cubicBezTo>
                      <a:pt x="6936" y="4191"/>
                      <a:pt x="6947" y="4195"/>
                      <a:pt x="6955" y="4202"/>
                    </a:cubicBezTo>
                    <a:cubicBezTo>
                      <a:pt x="6963" y="4210"/>
                      <a:pt x="6968" y="4220"/>
                      <a:pt x="6968" y="4232"/>
                    </a:cubicBezTo>
                    <a:lnTo>
                      <a:pt x="6968" y="4762"/>
                    </a:lnTo>
                    <a:lnTo>
                      <a:pt x="6968" y="4762"/>
                    </a:lnTo>
                    <a:close/>
                    <a:moveTo>
                      <a:pt x="6968" y="3701"/>
                    </a:moveTo>
                    <a:cubicBezTo>
                      <a:pt x="6968" y="3712"/>
                      <a:pt x="6963" y="3723"/>
                      <a:pt x="6955" y="3730"/>
                    </a:cubicBezTo>
                    <a:cubicBezTo>
                      <a:pt x="6947" y="3737"/>
                      <a:pt x="6938" y="3741"/>
                      <a:pt x="6927" y="3741"/>
                    </a:cubicBezTo>
                    <a:lnTo>
                      <a:pt x="6925" y="3741"/>
                    </a:lnTo>
                    <a:lnTo>
                      <a:pt x="6667" y="3726"/>
                    </a:lnTo>
                    <a:cubicBezTo>
                      <a:pt x="6646" y="3725"/>
                      <a:pt x="6629" y="3708"/>
                      <a:pt x="6629" y="3686"/>
                    </a:cubicBezTo>
                    <a:lnTo>
                      <a:pt x="6629" y="3124"/>
                    </a:lnTo>
                    <a:cubicBezTo>
                      <a:pt x="6629" y="3112"/>
                      <a:pt x="6634" y="3101"/>
                      <a:pt x="6644" y="3093"/>
                    </a:cubicBezTo>
                    <a:cubicBezTo>
                      <a:pt x="6653" y="3085"/>
                      <a:pt x="6665" y="3082"/>
                      <a:pt x="6677" y="3084"/>
                    </a:cubicBezTo>
                    <a:lnTo>
                      <a:pt x="6934" y="3131"/>
                    </a:lnTo>
                    <a:cubicBezTo>
                      <a:pt x="6953" y="3135"/>
                      <a:pt x="6967" y="3151"/>
                      <a:pt x="6967" y="3171"/>
                    </a:cubicBezTo>
                    <a:lnTo>
                      <a:pt x="6967" y="3701"/>
                    </a:lnTo>
                    <a:lnTo>
                      <a:pt x="6968" y="3701"/>
                    </a:lnTo>
                    <a:close/>
                    <a:moveTo>
                      <a:pt x="7404" y="4678"/>
                    </a:moveTo>
                    <a:cubicBezTo>
                      <a:pt x="7404" y="4697"/>
                      <a:pt x="7390" y="4714"/>
                      <a:pt x="7371" y="4717"/>
                    </a:cubicBezTo>
                    <a:lnTo>
                      <a:pt x="7165" y="4757"/>
                    </a:lnTo>
                    <a:cubicBezTo>
                      <a:pt x="7162" y="4757"/>
                      <a:pt x="7160" y="4758"/>
                      <a:pt x="7157" y="4758"/>
                    </a:cubicBezTo>
                    <a:cubicBezTo>
                      <a:pt x="7148" y="4758"/>
                      <a:pt x="7139" y="4754"/>
                      <a:pt x="7132" y="4748"/>
                    </a:cubicBezTo>
                    <a:cubicBezTo>
                      <a:pt x="7122" y="4741"/>
                      <a:pt x="7117" y="4729"/>
                      <a:pt x="7117" y="4717"/>
                    </a:cubicBezTo>
                    <a:lnTo>
                      <a:pt x="7117" y="4216"/>
                    </a:lnTo>
                    <a:cubicBezTo>
                      <a:pt x="7117" y="4195"/>
                      <a:pt x="7134" y="4177"/>
                      <a:pt x="7155" y="4176"/>
                    </a:cubicBezTo>
                    <a:lnTo>
                      <a:pt x="7361" y="4162"/>
                    </a:lnTo>
                    <a:cubicBezTo>
                      <a:pt x="7372" y="4161"/>
                      <a:pt x="7383" y="4165"/>
                      <a:pt x="7391" y="4172"/>
                    </a:cubicBezTo>
                    <a:cubicBezTo>
                      <a:pt x="7399" y="4180"/>
                      <a:pt x="7404" y="4191"/>
                      <a:pt x="7404" y="4202"/>
                    </a:cubicBezTo>
                    <a:lnTo>
                      <a:pt x="7404" y="4678"/>
                    </a:lnTo>
                    <a:lnTo>
                      <a:pt x="7404" y="4678"/>
                    </a:lnTo>
                    <a:close/>
                    <a:moveTo>
                      <a:pt x="7404" y="3726"/>
                    </a:moveTo>
                    <a:cubicBezTo>
                      <a:pt x="7404" y="3737"/>
                      <a:pt x="7399" y="3748"/>
                      <a:pt x="7391" y="3755"/>
                    </a:cubicBezTo>
                    <a:cubicBezTo>
                      <a:pt x="7384" y="3762"/>
                      <a:pt x="7374" y="3766"/>
                      <a:pt x="7364" y="3766"/>
                    </a:cubicBezTo>
                    <a:cubicBezTo>
                      <a:pt x="7363" y="3766"/>
                      <a:pt x="7362" y="3766"/>
                      <a:pt x="7361" y="3766"/>
                    </a:cubicBezTo>
                    <a:lnTo>
                      <a:pt x="7155" y="3754"/>
                    </a:lnTo>
                    <a:cubicBezTo>
                      <a:pt x="7134" y="3753"/>
                      <a:pt x="7117" y="3736"/>
                      <a:pt x="7117" y="3714"/>
                    </a:cubicBezTo>
                    <a:lnTo>
                      <a:pt x="7117" y="3219"/>
                    </a:lnTo>
                    <a:cubicBezTo>
                      <a:pt x="7117" y="3207"/>
                      <a:pt x="7122" y="3196"/>
                      <a:pt x="7131" y="3188"/>
                    </a:cubicBezTo>
                    <a:cubicBezTo>
                      <a:pt x="7140" y="3181"/>
                      <a:pt x="7152" y="3177"/>
                      <a:pt x="7164" y="3179"/>
                    </a:cubicBezTo>
                    <a:lnTo>
                      <a:pt x="7370" y="3210"/>
                    </a:lnTo>
                    <a:cubicBezTo>
                      <a:pt x="7390" y="3213"/>
                      <a:pt x="7404" y="3230"/>
                      <a:pt x="7404" y="3250"/>
                    </a:cubicBezTo>
                    <a:lnTo>
                      <a:pt x="7404" y="3726"/>
                    </a:lnTo>
                    <a:lnTo>
                      <a:pt x="7404" y="3726"/>
                    </a:lnTo>
                    <a:close/>
                  </a:path>
                </a:pathLst>
              </a:custGeom>
              <a:solidFill>
                <a:schemeClr val="tx2"/>
              </a:solidFill>
              <a:ln>
                <a:noFill/>
              </a:ln>
            </p:spPr>
            <p:txBody>
              <a:bodyPr anchorCtr="0"/>
              <a:lstStyle/>
              <a:p>
                <a:pPr algn="l"/>
                <a:endParaRPr/>
              </a:p>
            </p:txBody>
          </p:sp>
        </p:grpSp>
        <p:grpSp>
          <p:nvGrpSpPr>
            <p:cNvPr id="35" name="组合 34" descr="93ae761e-b540-4a5e-a29f-83c304594cc0">
              <a:extLst>
                <a:ext uri="{FF2B5EF4-FFF2-40B4-BE49-F238E27FC236}">
                  <a16:creationId xmlns:a16="http://schemas.microsoft.com/office/drawing/2014/main" id="{8EFE6D0F-C91F-AA15-4CBE-DD7FA04D4004}"/>
                </a:ext>
              </a:extLst>
            </p:cNvPr>
            <p:cNvGrpSpPr/>
            <p:nvPr/>
          </p:nvGrpSpPr>
          <p:grpSpPr>
            <a:xfrm>
              <a:off x="7869530" y="4055329"/>
              <a:ext cx="3636691" cy="1824769"/>
              <a:chOff x="7869530" y="3902929"/>
              <a:chExt cx="3636691" cy="1824769"/>
            </a:xfrm>
          </p:grpSpPr>
          <p:sp>
            <p:nvSpPr>
              <p:cNvPr id="10" name="Bullet4" descr="3895abac-93c7-4864-8788-f5a74dfa1cb2">
                <a:extLst>
                  <a:ext uri="{FF2B5EF4-FFF2-40B4-BE49-F238E27FC236}">
                    <a16:creationId xmlns:a16="http://schemas.microsoft.com/office/drawing/2014/main" id="{10CF5A90-9E49-4918-ABD9-BD3D5F94660A}"/>
                  </a:ext>
                </a:extLst>
              </p:cNvPr>
              <p:cNvSpPr txBox="1"/>
              <p:nvPr/>
            </p:nvSpPr>
            <p:spPr>
              <a:xfrm>
                <a:off x="7869530" y="3902929"/>
                <a:ext cx="3237085" cy="561377"/>
              </a:xfrm>
              <a:prstGeom prst="rect">
                <a:avLst/>
              </a:prstGeom>
              <a:noFill/>
              <a:ln>
                <a:noFill/>
              </a:ln>
            </p:spPr>
            <p:txBody>
              <a:bodyPr wrap="square" lIns="91440" tIns="45720" rIns="91440" bIns="45720" anchor="b" anchorCtr="0">
                <a:normAutofit/>
              </a:bodyPr>
              <a:lstStyle/>
              <a:p>
                <a:pPr algn="l">
                  <a:spcBef>
                    <a:spcPct val="0"/>
                  </a:spcBef>
                  <a:spcAft>
                    <a:spcPct val="0"/>
                  </a:spcAft>
                </a:pPr>
                <a:r>
                  <a:rPr lang="en-US" sz="1800" b="1" i="0" u="none" strike="noStrike">
                    <a:solidFill>
                      <a:srgbClr val="2F2F2F"/>
                    </a:solidFill>
                    <a:ea typeface="微软雅黑"/>
                  </a:rPr>
                  <a:t>科学精神</a:t>
                </a:r>
              </a:p>
            </p:txBody>
          </p:sp>
          <p:sp>
            <p:nvSpPr>
              <p:cNvPr id="11" name="Text4" descr="a422e529-fab8-4cbb-bebd-ef79d444420e">
                <a:extLst>
                  <a:ext uri="{FF2B5EF4-FFF2-40B4-BE49-F238E27FC236}">
                    <a16:creationId xmlns:a16="http://schemas.microsoft.com/office/drawing/2014/main" id="{FCD71AA9-E186-4B10-B776-5835B489A0E5}"/>
                  </a:ext>
                </a:extLst>
              </p:cNvPr>
              <p:cNvSpPr txBox="1"/>
              <p:nvPr/>
            </p:nvSpPr>
            <p:spPr>
              <a:xfrm>
                <a:off x="7869530" y="4464305"/>
                <a:ext cx="3237085" cy="1263393"/>
              </a:xfrm>
              <a:prstGeom prst="rect">
                <a:avLst/>
              </a:prstGeom>
              <a:noFill/>
              <a:ln>
                <a:noFill/>
              </a:ln>
            </p:spPr>
            <p:txBody>
              <a:bodyPr wrap="square" lIns="91440" tIns="45720" rIns="91440" bIns="45720" anchor="t" anchorCtr="0">
                <a:normAutofit/>
              </a:bodyPr>
              <a:lstStyle/>
              <a:p>
                <a:pPr algn="l">
                  <a:lnSpc>
                    <a:spcPct val="120000"/>
                  </a:lnSpc>
                  <a:spcBef>
                    <a:spcPct val="0"/>
                  </a:spcBef>
                  <a:spcAft>
                    <a:spcPct val="0"/>
                  </a:spcAft>
                </a:pPr>
                <a:r>
                  <a:rPr lang="en-US" sz="1200" b="0" i="0" u="none" strike="noStrike">
                    <a:solidFill>
                      <a:srgbClr val="2F2F2F"/>
                    </a:solidFill>
                    <a:ea typeface="微软雅黑"/>
                  </a:rPr>
                  <a:t>杨振宁先生的科学精神，包括严谨求实、勇于创新等，为科研工作者树立了榜样，推动科学事业健康发展。</a:t>
                </a:r>
              </a:p>
            </p:txBody>
          </p:sp>
          <p:sp>
            <p:nvSpPr>
              <p:cNvPr id="20" name="Icon4" descr="98cefd89-ee46-4794-bd6b-73d69f253b32">
                <a:extLst>
                  <a:ext uri="{FF2B5EF4-FFF2-40B4-BE49-F238E27FC236}">
                    <a16:creationId xmlns:a16="http://schemas.microsoft.com/office/drawing/2014/main" id="{46CCDB08-52AE-4D5C-99C3-BD7BDB269AC0}"/>
                  </a:ext>
                </a:extLst>
              </p:cNvPr>
              <p:cNvSpPr/>
              <p:nvPr/>
            </p:nvSpPr>
            <p:spPr bwMode="auto">
              <a:xfrm>
                <a:off x="11201378" y="4151006"/>
                <a:ext cx="304843" cy="277890"/>
              </a:xfrm>
              <a:custGeom>
                <a:avLst/>
                <a:gdLst>
                  <a:gd name="T0" fmla="*/ 3495 w 7671"/>
                  <a:gd name="T1" fmla="*/ 13 h 7004"/>
                  <a:gd name="T2" fmla="*/ 1231 w 7671"/>
                  <a:gd name="T3" fmla="*/ 2655 h 7004"/>
                  <a:gd name="T4" fmla="*/ 72 w 7671"/>
                  <a:gd name="T5" fmla="*/ 2932 h 7004"/>
                  <a:gd name="T6" fmla="*/ 847 w 7671"/>
                  <a:gd name="T7" fmla="*/ 5568 h 7004"/>
                  <a:gd name="T8" fmla="*/ 3486 w 7671"/>
                  <a:gd name="T9" fmla="*/ 6995 h 7004"/>
                  <a:gd name="T10" fmla="*/ 7670 w 7671"/>
                  <a:gd name="T11" fmla="*/ 2832 h 7004"/>
                  <a:gd name="T12" fmla="*/ 151 w 7671"/>
                  <a:gd name="T13" fmla="*/ 4560 h 7004"/>
                  <a:gd name="T14" fmla="*/ 336 w 7671"/>
                  <a:gd name="T15" fmla="*/ 4160 h 7004"/>
                  <a:gd name="T16" fmla="*/ 162 w 7671"/>
                  <a:gd name="T17" fmla="*/ 3813 h 7004"/>
                  <a:gd name="T18" fmla="*/ 321 w 7671"/>
                  <a:gd name="T19" fmla="*/ 3331 h 7004"/>
                  <a:gd name="T20" fmla="*/ 689 w 7671"/>
                  <a:gd name="T21" fmla="*/ 4708 h 7004"/>
                  <a:gd name="T22" fmla="*/ 509 w 7671"/>
                  <a:gd name="T23" fmla="*/ 4140 h 7004"/>
                  <a:gd name="T24" fmla="*/ 692 w 7671"/>
                  <a:gd name="T25" fmla="*/ 3769 h 7004"/>
                  <a:gd name="T26" fmla="*/ 495 w 7671"/>
                  <a:gd name="T27" fmla="*/ 3269 h 7004"/>
                  <a:gd name="T28" fmla="*/ 1721 w 7671"/>
                  <a:gd name="T29" fmla="*/ 4980 h 7004"/>
                  <a:gd name="T30" fmla="*/ 1432 w 7671"/>
                  <a:gd name="T31" fmla="*/ 4244 h 7004"/>
                  <a:gd name="T32" fmla="*/ 1700 w 7671"/>
                  <a:gd name="T33" fmla="*/ 3686 h 7004"/>
                  <a:gd name="T34" fmla="*/ 1449 w 7671"/>
                  <a:gd name="T35" fmla="*/ 3018 h 7004"/>
                  <a:gd name="T36" fmla="*/ 1713 w 7671"/>
                  <a:gd name="T37" fmla="*/ 2381 h 7004"/>
                  <a:gd name="T38" fmla="*/ 1438 w 7671"/>
                  <a:gd name="T39" fmla="*/ 1807 h 7004"/>
                  <a:gd name="T40" fmla="*/ 2329 w 7671"/>
                  <a:gd name="T41" fmla="*/ 5112 h 7004"/>
                  <a:gd name="T42" fmla="*/ 1930 w 7671"/>
                  <a:gd name="T43" fmla="*/ 4323 h 7004"/>
                  <a:gd name="T44" fmla="*/ 2329 w 7671"/>
                  <a:gd name="T45" fmla="*/ 3597 h 7004"/>
                  <a:gd name="T46" fmla="*/ 1930 w 7671"/>
                  <a:gd name="T47" fmla="*/ 2923 h 7004"/>
                  <a:gd name="T48" fmla="*/ 2329 w 7671"/>
                  <a:gd name="T49" fmla="*/ 3597 h 7004"/>
                  <a:gd name="T50" fmla="*/ 1930 w 7671"/>
                  <a:gd name="T51" fmla="*/ 2223 h 7004"/>
                  <a:gd name="T52" fmla="*/ 2329 w 7671"/>
                  <a:gd name="T53" fmla="*/ 2082 h 7004"/>
                  <a:gd name="T54" fmla="*/ 2650 w 7671"/>
                  <a:gd name="T55" fmla="*/ 5254 h 7004"/>
                  <a:gd name="T56" fmla="*/ 3152 w 7671"/>
                  <a:gd name="T57" fmla="*/ 4435 h 7004"/>
                  <a:gd name="T58" fmla="*/ 2636 w 7671"/>
                  <a:gd name="T59" fmla="*/ 3595 h 7004"/>
                  <a:gd name="T60" fmla="*/ 3152 w 7671"/>
                  <a:gd name="T61" fmla="*/ 2623 h 7004"/>
                  <a:gd name="T62" fmla="*/ 2663 w 7671"/>
                  <a:gd name="T63" fmla="*/ 1956 h 7004"/>
                  <a:gd name="T64" fmla="*/ 3131 w 7671"/>
                  <a:gd name="T65" fmla="*/ 776 h 7004"/>
                  <a:gd name="T66" fmla="*/ 4990 w 7671"/>
                  <a:gd name="T67" fmla="*/ 1229 h 7004"/>
                  <a:gd name="T68" fmla="*/ 5441 w 7671"/>
                  <a:gd name="T69" fmla="*/ 2226 h 7004"/>
                  <a:gd name="T70" fmla="*/ 4948 w 7671"/>
                  <a:gd name="T71" fmla="*/ 2784 h 7004"/>
                  <a:gd name="T72" fmla="*/ 5453 w 7671"/>
                  <a:gd name="T73" fmla="*/ 3664 h 7004"/>
                  <a:gd name="T74" fmla="*/ 3706 w 7671"/>
                  <a:gd name="T75" fmla="*/ 694 h 7004"/>
                  <a:gd name="T76" fmla="*/ 4408 w 7671"/>
                  <a:gd name="T77" fmla="*/ 1907 h 7004"/>
                  <a:gd name="T78" fmla="*/ 3688 w 7671"/>
                  <a:gd name="T79" fmla="*/ 3518 h 7004"/>
                  <a:gd name="T80" fmla="*/ 4448 w 7671"/>
                  <a:gd name="T81" fmla="*/ 3557 h 7004"/>
                  <a:gd name="T82" fmla="*/ 5014 w 7671"/>
                  <a:gd name="T83" fmla="*/ 6300 h 7004"/>
                  <a:gd name="T84" fmla="*/ 4045 w 7671"/>
                  <a:gd name="T85" fmla="*/ 4424 h 7004"/>
                  <a:gd name="T86" fmla="*/ 5014 w 7671"/>
                  <a:gd name="T87" fmla="*/ 6300 h 7004"/>
                  <a:gd name="T88" fmla="*/ 5413 w 7671"/>
                  <a:gd name="T89" fmla="*/ 6118 h 7004"/>
                  <a:gd name="T90" fmla="*/ 6087 w 7671"/>
                  <a:gd name="T91" fmla="*/ 5892 h 7004"/>
                  <a:gd name="T92" fmla="*/ 5822 w 7671"/>
                  <a:gd name="T93" fmla="*/ 3640 h 7004"/>
                  <a:gd name="T94" fmla="*/ 6258 w 7671"/>
                  <a:gd name="T95" fmla="*/ 3660 h 7004"/>
                  <a:gd name="T96" fmla="*/ 5851 w 7671"/>
                  <a:gd name="T97" fmla="*/ 2352 h 7004"/>
                  <a:gd name="T98" fmla="*/ 6258 w 7671"/>
                  <a:gd name="T99" fmla="*/ 1803 h 7004"/>
                  <a:gd name="T100" fmla="*/ 6669 w 7671"/>
                  <a:gd name="T101" fmla="*/ 4852 h 7004"/>
                  <a:gd name="T102" fmla="*/ 6955 w 7671"/>
                  <a:gd name="T103" fmla="*/ 4202 h 7004"/>
                  <a:gd name="T104" fmla="*/ 6927 w 7671"/>
                  <a:gd name="T105" fmla="*/ 3741 h 7004"/>
                  <a:gd name="T106" fmla="*/ 6677 w 7671"/>
                  <a:gd name="T107" fmla="*/ 3084 h 7004"/>
                  <a:gd name="T108" fmla="*/ 7371 w 7671"/>
                  <a:gd name="T109" fmla="*/ 4717 h 7004"/>
                  <a:gd name="T110" fmla="*/ 7155 w 7671"/>
                  <a:gd name="T111" fmla="*/ 4176 h 7004"/>
                  <a:gd name="T112" fmla="*/ 7404 w 7671"/>
                  <a:gd name="T113" fmla="*/ 3726 h 7004"/>
                  <a:gd name="T114" fmla="*/ 7117 w 7671"/>
                  <a:gd name="T115" fmla="*/ 3219 h 7004"/>
                  <a:gd name="T116" fmla="*/ 7404 w 7671"/>
                  <a:gd name="T117" fmla="*/ 3726 h 7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71" h="7004">
                    <a:moveTo>
                      <a:pt x="7585" y="2716"/>
                    </a:moveTo>
                    <a:lnTo>
                      <a:pt x="6499" y="2383"/>
                    </a:lnTo>
                    <a:lnTo>
                      <a:pt x="6499" y="1573"/>
                    </a:lnTo>
                    <a:cubicBezTo>
                      <a:pt x="6499" y="1527"/>
                      <a:pt x="6473" y="1485"/>
                      <a:pt x="6432" y="1465"/>
                    </a:cubicBezTo>
                    <a:lnTo>
                      <a:pt x="3498" y="13"/>
                    </a:lnTo>
                    <a:cubicBezTo>
                      <a:pt x="3497" y="13"/>
                      <a:pt x="3497" y="13"/>
                      <a:pt x="3495" y="13"/>
                    </a:cubicBezTo>
                    <a:cubicBezTo>
                      <a:pt x="3490" y="10"/>
                      <a:pt x="3468" y="0"/>
                      <a:pt x="3436" y="2"/>
                    </a:cubicBezTo>
                    <a:cubicBezTo>
                      <a:pt x="3403" y="4"/>
                      <a:pt x="3379" y="20"/>
                      <a:pt x="3374" y="23"/>
                    </a:cubicBezTo>
                    <a:lnTo>
                      <a:pt x="3374" y="23"/>
                    </a:lnTo>
                    <a:lnTo>
                      <a:pt x="1282" y="1515"/>
                    </a:lnTo>
                    <a:cubicBezTo>
                      <a:pt x="1250" y="1538"/>
                      <a:pt x="1231" y="1574"/>
                      <a:pt x="1231" y="1613"/>
                    </a:cubicBezTo>
                    <a:lnTo>
                      <a:pt x="1231" y="2655"/>
                    </a:lnTo>
                    <a:lnTo>
                      <a:pt x="842" y="2609"/>
                    </a:lnTo>
                    <a:cubicBezTo>
                      <a:pt x="842" y="2609"/>
                      <a:pt x="841" y="2609"/>
                      <a:pt x="839" y="2609"/>
                    </a:cubicBezTo>
                    <a:cubicBezTo>
                      <a:pt x="834" y="2609"/>
                      <a:pt x="822" y="2608"/>
                      <a:pt x="811" y="2610"/>
                    </a:cubicBezTo>
                    <a:cubicBezTo>
                      <a:pt x="797" y="2612"/>
                      <a:pt x="785" y="2616"/>
                      <a:pt x="780" y="2618"/>
                    </a:cubicBezTo>
                    <a:cubicBezTo>
                      <a:pt x="780" y="2618"/>
                      <a:pt x="779" y="2618"/>
                      <a:pt x="779" y="2618"/>
                    </a:cubicBezTo>
                    <a:lnTo>
                      <a:pt x="72" y="2932"/>
                    </a:lnTo>
                    <a:cubicBezTo>
                      <a:pt x="28" y="2951"/>
                      <a:pt x="0" y="2994"/>
                      <a:pt x="0" y="3042"/>
                    </a:cubicBezTo>
                    <a:lnTo>
                      <a:pt x="0" y="5060"/>
                    </a:lnTo>
                    <a:cubicBezTo>
                      <a:pt x="0" y="5105"/>
                      <a:pt x="24" y="5145"/>
                      <a:pt x="63" y="5166"/>
                    </a:cubicBezTo>
                    <a:lnTo>
                      <a:pt x="772" y="5555"/>
                    </a:lnTo>
                    <a:cubicBezTo>
                      <a:pt x="772" y="5555"/>
                      <a:pt x="790" y="5566"/>
                      <a:pt x="813" y="5568"/>
                    </a:cubicBezTo>
                    <a:cubicBezTo>
                      <a:pt x="833" y="5571"/>
                      <a:pt x="847" y="5568"/>
                      <a:pt x="847" y="5568"/>
                    </a:cubicBezTo>
                    <a:lnTo>
                      <a:pt x="1231" y="5513"/>
                    </a:lnTo>
                    <a:lnTo>
                      <a:pt x="1231" y="5735"/>
                    </a:lnTo>
                    <a:cubicBezTo>
                      <a:pt x="1231" y="5779"/>
                      <a:pt x="1255" y="5820"/>
                      <a:pt x="1294" y="5841"/>
                    </a:cubicBezTo>
                    <a:lnTo>
                      <a:pt x="3386" y="6987"/>
                    </a:lnTo>
                    <a:cubicBezTo>
                      <a:pt x="3386" y="6987"/>
                      <a:pt x="3409" y="7001"/>
                      <a:pt x="3440" y="7002"/>
                    </a:cubicBezTo>
                    <a:cubicBezTo>
                      <a:pt x="3463" y="7004"/>
                      <a:pt x="3486" y="6995"/>
                      <a:pt x="3486" y="6995"/>
                    </a:cubicBezTo>
                    <a:lnTo>
                      <a:pt x="3486" y="6994"/>
                    </a:lnTo>
                    <a:lnTo>
                      <a:pt x="3486" y="6994"/>
                    </a:lnTo>
                    <a:lnTo>
                      <a:pt x="6420" y="5879"/>
                    </a:lnTo>
                    <a:lnTo>
                      <a:pt x="7592" y="5433"/>
                    </a:lnTo>
                    <a:cubicBezTo>
                      <a:pt x="7639" y="5416"/>
                      <a:pt x="7670" y="5371"/>
                      <a:pt x="7670" y="5321"/>
                    </a:cubicBezTo>
                    <a:lnTo>
                      <a:pt x="7670" y="2832"/>
                    </a:lnTo>
                    <a:cubicBezTo>
                      <a:pt x="7671" y="2779"/>
                      <a:pt x="7636" y="2732"/>
                      <a:pt x="7585" y="2716"/>
                    </a:cubicBezTo>
                    <a:close/>
                    <a:moveTo>
                      <a:pt x="337" y="4559"/>
                    </a:moveTo>
                    <a:cubicBezTo>
                      <a:pt x="337" y="4571"/>
                      <a:pt x="331" y="4583"/>
                      <a:pt x="321" y="4591"/>
                    </a:cubicBezTo>
                    <a:cubicBezTo>
                      <a:pt x="313" y="4596"/>
                      <a:pt x="305" y="4599"/>
                      <a:pt x="296" y="4599"/>
                    </a:cubicBezTo>
                    <a:cubicBezTo>
                      <a:pt x="293" y="4599"/>
                      <a:pt x="289" y="4598"/>
                      <a:pt x="286" y="4597"/>
                    </a:cubicBezTo>
                    <a:lnTo>
                      <a:pt x="151" y="4560"/>
                    </a:lnTo>
                    <a:cubicBezTo>
                      <a:pt x="134" y="4555"/>
                      <a:pt x="122" y="4539"/>
                      <a:pt x="122" y="4521"/>
                    </a:cubicBezTo>
                    <a:lnTo>
                      <a:pt x="122" y="4147"/>
                    </a:lnTo>
                    <a:cubicBezTo>
                      <a:pt x="122" y="4136"/>
                      <a:pt x="126" y="4125"/>
                      <a:pt x="135" y="4117"/>
                    </a:cubicBezTo>
                    <a:cubicBezTo>
                      <a:pt x="143" y="4109"/>
                      <a:pt x="155" y="4106"/>
                      <a:pt x="166" y="4107"/>
                    </a:cubicBezTo>
                    <a:lnTo>
                      <a:pt x="300" y="4120"/>
                    </a:lnTo>
                    <a:cubicBezTo>
                      <a:pt x="321" y="4122"/>
                      <a:pt x="336" y="4139"/>
                      <a:pt x="336" y="4160"/>
                    </a:cubicBezTo>
                    <a:lnTo>
                      <a:pt x="336" y="4559"/>
                    </a:lnTo>
                    <a:lnTo>
                      <a:pt x="337" y="4559"/>
                    </a:lnTo>
                    <a:close/>
                    <a:moveTo>
                      <a:pt x="337" y="3761"/>
                    </a:moveTo>
                    <a:cubicBezTo>
                      <a:pt x="337" y="3782"/>
                      <a:pt x="321" y="3800"/>
                      <a:pt x="300" y="3802"/>
                    </a:cubicBezTo>
                    <a:lnTo>
                      <a:pt x="165" y="3813"/>
                    </a:lnTo>
                    <a:lnTo>
                      <a:pt x="162" y="3813"/>
                    </a:lnTo>
                    <a:cubicBezTo>
                      <a:pt x="152" y="3813"/>
                      <a:pt x="142" y="3809"/>
                      <a:pt x="135" y="3802"/>
                    </a:cubicBezTo>
                    <a:cubicBezTo>
                      <a:pt x="126" y="3795"/>
                      <a:pt x="122" y="3784"/>
                      <a:pt x="122" y="3773"/>
                    </a:cubicBezTo>
                    <a:lnTo>
                      <a:pt x="122" y="3398"/>
                    </a:lnTo>
                    <a:cubicBezTo>
                      <a:pt x="122" y="3380"/>
                      <a:pt x="134" y="3364"/>
                      <a:pt x="152" y="3359"/>
                    </a:cubicBezTo>
                    <a:lnTo>
                      <a:pt x="286" y="3324"/>
                    </a:lnTo>
                    <a:cubicBezTo>
                      <a:pt x="298" y="3321"/>
                      <a:pt x="311" y="3323"/>
                      <a:pt x="321" y="3331"/>
                    </a:cubicBezTo>
                    <a:cubicBezTo>
                      <a:pt x="331" y="3339"/>
                      <a:pt x="337" y="3350"/>
                      <a:pt x="337" y="3363"/>
                    </a:cubicBezTo>
                    <a:lnTo>
                      <a:pt x="337" y="3761"/>
                    </a:lnTo>
                    <a:lnTo>
                      <a:pt x="337" y="3761"/>
                    </a:lnTo>
                    <a:close/>
                    <a:moveTo>
                      <a:pt x="729" y="4668"/>
                    </a:moveTo>
                    <a:cubicBezTo>
                      <a:pt x="729" y="4680"/>
                      <a:pt x="723" y="4692"/>
                      <a:pt x="714" y="4700"/>
                    </a:cubicBezTo>
                    <a:cubicBezTo>
                      <a:pt x="706" y="4705"/>
                      <a:pt x="698" y="4708"/>
                      <a:pt x="689" y="4708"/>
                    </a:cubicBezTo>
                    <a:cubicBezTo>
                      <a:pt x="686" y="4708"/>
                      <a:pt x="682" y="4707"/>
                      <a:pt x="678" y="4706"/>
                    </a:cubicBezTo>
                    <a:lnTo>
                      <a:pt x="494" y="4655"/>
                    </a:lnTo>
                    <a:cubicBezTo>
                      <a:pt x="477" y="4651"/>
                      <a:pt x="465" y="4635"/>
                      <a:pt x="465" y="4617"/>
                    </a:cubicBezTo>
                    <a:lnTo>
                      <a:pt x="465" y="4180"/>
                    </a:lnTo>
                    <a:cubicBezTo>
                      <a:pt x="465" y="4169"/>
                      <a:pt x="470" y="4158"/>
                      <a:pt x="478" y="4150"/>
                    </a:cubicBezTo>
                    <a:cubicBezTo>
                      <a:pt x="486" y="4143"/>
                      <a:pt x="498" y="4139"/>
                      <a:pt x="509" y="4140"/>
                    </a:cubicBezTo>
                    <a:lnTo>
                      <a:pt x="693" y="4158"/>
                    </a:lnTo>
                    <a:cubicBezTo>
                      <a:pt x="714" y="4160"/>
                      <a:pt x="729" y="4178"/>
                      <a:pt x="729" y="4198"/>
                    </a:cubicBezTo>
                    <a:lnTo>
                      <a:pt x="729" y="4668"/>
                    </a:lnTo>
                    <a:lnTo>
                      <a:pt x="729" y="4668"/>
                    </a:lnTo>
                    <a:close/>
                    <a:moveTo>
                      <a:pt x="729" y="3729"/>
                    </a:moveTo>
                    <a:cubicBezTo>
                      <a:pt x="729" y="3750"/>
                      <a:pt x="713" y="3767"/>
                      <a:pt x="692" y="3769"/>
                    </a:cubicBezTo>
                    <a:lnTo>
                      <a:pt x="508" y="3784"/>
                    </a:lnTo>
                    <a:lnTo>
                      <a:pt x="505" y="3784"/>
                    </a:lnTo>
                    <a:cubicBezTo>
                      <a:pt x="495" y="3784"/>
                      <a:pt x="485" y="3781"/>
                      <a:pt x="478" y="3774"/>
                    </a:cubicBezTo>
                    <a:cubicBezTo>
                      <a:pt x="469" y="3766"/>
                      <a:pt x="465" y="3756"/>
                      <a:pt x="465" y="3744"/>
                    </a:cubicBezTo>
                    <a:lnTo>
                      <a:pt x="465" y="3308"/>
                    </a:lnTo>
                    <a:cubicBezTo>
                      <a:pt x="465" y="3290"/>
                      <a:pt x="477" y="3274"/>
                      <a:pt x="495" y="3269"/>
                    </a:cubicBezTo>
                    <a:lnTo>
                      <a:pt x="679" y="3221"/>
                    </a:lnTo>
                    <a:cubicBezTo>
                      <a:pt x="691" y="3217"/>
                      <a:pt x="704" y="3220"/>
                      <a:pt x="714" y="3228"/>
                    </a:cubicBezTo>
                    <a:cubicBezTo>
                      <a:pt x="723" y="3235"/>
                      <a:pt x="729" y="3247"/>
                      <a:pt x="729" y="3260"/>
                    </a:cubicBezTo>
                    <a:lnTo>
                      <a:pt x="729" y="3729"/>
                    </a:lnTo>
                    <a:close/>
                    <a:moveTo>
                      <a:pt x="1737" y="4948"/>
                    </a:moveTo>
                    <a:cubicBezTo>
                      <a:pt x="1737" y="4960"/>
                      <a:pt x="1731" y="4972"/>
                      <a:pt x="1721" y="4980"/>
                    </a:cubicBezTo>
                    <a:cubicBezTo>
                      <a:pt x="1714" y="4985"/>
                      <a:pt x="1706" y="4988"/>
                      <a:pt x="1697" y="4988"/>
                    </a:cubicBezTo>
                    <a:cubicBezTo>
                      <a:pt x="1693" y="4988"/>
                      <a:pt x="1690" y="4987"/>
                      <a:pt x="1686" y="4986"/>
                    </a:cubicBezTo>
                    <a:lnTo>
                      <a:pt x="1449" y="4920"/>
                    </a:lnTo>
                    <a:cubicBezTo>
                      <a:pt x="1431" y="4916"/>
                      <a:pt x="1419" y="4900"/>
                      <a:pt x="1419" y="4882"/>
                    </a:cubicBezTo>
                    <a:lnTo>
                      <a:pt x="1419" y="4274"/>
                    </a:lnTo>
                    <a:cubicBezTo>
                      <a:pt x="1419" y="4262"/>
                      <a:pt x="1424" y="4251"/>
                      <a:pt x="1432" y="4244"/>
                    </a:cubicBezTo>
                    <a:cubicBezTo>
                      <a:pt x="1441" y="4236"/>
                      <a:pt x="1452" y="4232"/>
                      <a:pt x="1463" y="4233"/>
                    </a:cubicBezTo>
                    <a:lnTo>
                      <a:pt x="1701" y="4257"/>
                    </a:lnTo>
                    <a:cubicBezTo>
                      <a:pt x="1721" y="4259"/>
                      <a:pt x="1737" y="4276"/>
                      <a:pt x="1737" y="4297"/>
                    </a:cubicBezTo>
                    <a:lnTo>
                      <a:pt x="1737" y="4948"/>
                    </a:lnTo>
                    <a:close/>
                    <a:moveTo>
                      <a:pt x="1737" y="3646"/>
                    </a:moveTo>
                    <a:cubicBezTo>
                      <a:pt x="1737" y="3667"/>
                      <a:pt x="1721" y="3684"/>
                      <a:pt x="1700" y="3686"/>
                    </a:cubicBezTo>
                    <a:lnTo>
                      <a:pt x="1463" y="3705"/>
                    </a:lnTo>
                    <a:cubicBezTo>
                      <a:pt x="1462" y="3706"/>
                      <a:pt x="1461" y="3706"/>
                      <a:pt x="1459" y="3706"/>
                    </a:cubicBezTo>
                    <a:cubicBezTo>
                      <a:pt x="1449" y="3706"/>
                      <a:pt x="1440" y="3702"/>
                      <a:pt x="1432" y="3695"/>
                    </a:cubicBezTo>
                    <a:cubicBezTo>
                      <a:pt x="1424" y="3687"/>
                      <a:pt x="1419" y="3677"/>
                      <a:pt x="1419" y="3665"/>
                    </a:cubicBezTo>
                    <a:lnTo>
                      <a:pt x="1419" y="3057"/>
                    </a:lnTo>
                    <a:cubicBezTo>
                      <a:pt x="1419" y="3039"/>
                      <a:pt x="1432" y="3023"/>
                      <a:pt x="1449" y="3018"/>
                    </a:cubicBezTo>
                    <a:lnTo>
                      <a:pt x="1687" y="2956"/>
                    </a:lnTo>
                    <a:cubicBezTo>
                      <a:pt x="1699" y="2953"/>
                      <a:pt x="1712" y="2955"/>
                      <a:pt x="1721" y="2963"/>
                    </a:cubicBezTo>
                    <a:cubicBezTo>
                      <a:pt x="1731" y="2970"/>
                      <a:pt x="1737" y="2982"/>
                      <a:pt x="1737" y="2995"/>
                    </a:cubicBezTo>
                    <a:lnTo>
                      <a:pt x="1737" y="3646"/>
                    </a:lnTo>
                    <a:close/>
                    <a:moveTo>
                      <a:pt x="1737" y="2344"/>
                    </a:moveTo>
                    <a:cubicBezTo>
                      <a:pt x="1737" y="2360"/>
                      <a:pt x="1728" y="2374"/>
                      <a:pt x="1713" y="2381"/>
                    </a:cubicBezTo>
                    <a:lnTo>
                      <a:pt x="1476" y="2486"/>
                    </a:lnTo>
                    <a:cubicBezTo>
                      <a:pt x="1471" y="2488"/>
                      <a:pt x="1465" y="2489"/>
                      <a:pt x="1460" y="2489"/>
                    </a:cubicBezTo>
                    <a:cubicBezTo>
                      <a:pt x="1452" y="2489"/>
                      <a:pt x="1444" y="2487"/>
                      <a:pt x="1437" y="2483"/>
                    </a:cubicBezTo>
                    <a:cubicBezTo>
                      <a:pt x="1426" y="2475"/>
                      <a:pt x="1419" y="2463"/>
                      <a:pt x="1419" y="2449"/>
                    </a:cubicBezTo>
                    <a:lnTo>
                      <a:pt x="1419" y="1841"/>
                    </a:lnTo>
                    <a:cubicBezTo>
                      <a:pt x="1419" y="1827"/>
                      <a:pt x="1426" y="1814"/>
                      <a:pt x="1438" y="1807"/>
                    </a:cubicBezTo>
                    <a:lnTo>
                      <a:pt x="1676" y="1659"/>
                    </a:lnTo>
                    <a:cubicBezTo>
                      <a:pt x="1688" y="1651"/>
                      <a:pt x="1704" y="1651"/>
                      <a:pt x="1716" y="1658"/>
                    </a:cubicBezTo>
                    <a:cubicBezTo>
                      <a:pt x="1729" y="1665"/>
                      <a:pt x="1737" y="1678"/>
                      <a:pt x="1737" y="1693"/>
                    </a:cubicBezTo>
                    <a:lnTo>
                      <a:pt x="1737" y="2344"/>
                    </a:lnTo>
                    <a:lnTo>
                      <a:pt x="1737" y="2344"/>
                    </a:lnTo>
                    <a:close/>
                    <a:moveTo>
                      <a:pt x="2329" y="5112"/>
                    </a:moveTo>
                    <a:cubicBezTo>
                      <a:pt x="2329" y="5124"/>
                      <a:pt x="2323" y="5136"/>
                      <a:pt x="2313" y="5144"/>
                    </a:cubicBezTo>
                    <a:cubicBezTo>
                      <a:pt x="2306" y="5149"/>
                      <a:pt x="2297" y="5152"/>
                      <a:pt x="2289" y="5152"/>
                    </a:cubicBezTo>
                    <a:cubicBezTo>
                      <a:pt x="2285" y="5152"/>
                      <a:pt x="2281" y="5152"/>
                      <a:pt x="2278" y="5151"/>
                    </a:cubicBezTo>
                    <a:lnTo>
                      <a:pt x="1960" y="5062"/>
                    </a:lnTo>
                    <a:cubicBezTo>
                      <a:pt x="1942" y="5058"/>
                      <a:pt x="1930" y="5042"/>
                      <a:pt x="1930" y="5024"/>
                    </a:cubicBezTo>
                    <a:lnTo>
                      <a:pt x="1930" y="4323"/>
                    </a:lnTo>
                    <a:cubicBezTo>
                      <a:pt x="1930" y="4312"/>
                      <a:pt x="1935" y="4301"/>
                      <a:pt x="1943" y="4293"/>
                    </a:cubicBezTo>
                    <a:cubicBezTo>
                      <a:pt x="1952" y="4286"/>
                      <a:pt x="1963" y="4282"/>
                      <a:pt x="1974" y="4283"/>
                    </a:cubicBezTo>
                    <a:lnTo>
                      <a:pt x="2292" y="4314"/>
                    </a:lnTo>
                    <a:cubicBezTo>
                      <a:pt x="2313" y="4316"/>
                      <a:pt x="2329" y="4334"/>
                      <a:pt x="2329" y="4354"/>
                    </a:cubicBezTo>
                    <a:lnTo>
                      <a:pt x="2329" y="5112"/>
                    </a:lnTo>
                    <a:close/>
                    <a:moveTo>
                      <a:pt x="2329" y="3597"/>
                    </a:moveTo>
                    <a:cubicBezTo>
                      <a:pt x="2329" y="3618"/>
                      <a:pt x="2313" y="3635"/>
                      <a:pt x="2292" y="3637"/>
                    </a:cubicBezTo>
                    <a:lnTo>
                      <a:pt x="1974" y="3663"/>
                    </a:lnTo>
                    <a:cubicBezTo>
                      <a:pt x="1973" y="3663"/>
                      <a:pt x="1971" y="3664"/>
                      <a:pt x="1970" y="3664"/>
                    </a:cubicBezTo>
                    <a:cubicBezTo>
                      <a:pt x="1960" y="3664"/>
                      <a:pt x="1951" y="3660"/>
                      <a:pt x="1943" y="3653"/>
                    </a:cubicBezTo>
                    <a:cubicBezTo>
                      <a:pt x="1935" y="3645"/>
                      <a:pt x="1930" y="3634"/>
                      <a:pt x="1930" y="3623"/>
                    </a:cubicBezTo>
                    <a:lnTo>
                      <a:pt x="1930" y="2923"/>
                    </a:lnTo>
                    <a:cubicBezTo>
                      <a:pt x="1930" y="2905"/>
                      <a:pt x="1942" y="2889"/>
                      <a:pt x="1960" y="2884"/>
                    </a:cubicBezTo>
                    <a:lnTo>
                      <a:pt x="2278" y="2800"/>
                    </a:lnTo>
                    <a:cubicBezTo>
                      <a:pt x="2290" y="2797"/>
                      <a:pt x="2303" y="2800"/>
                      <a:pt x="2313" y="2807"/>
                    </a:cubicBezTo>
                    <a:cubicBezTo>
                      <a:pt x="2323" y="2815"/>
                      <a:pt x="2329" y="2827"/>
                      <a:pt x="2329" y="2839"/>
                    </a:cubicBezTo>
                    <a:lnTo>
                      <a:pt x="2329" y="3597"/>
                    </a:lnTo>
                    <a:lnTo>
                      <a:pt x="2329" y="3597"/>
                    </a:lnTo>
                    <a:close/>
                    <a:moveTo>
                      <a:pt x="2329" y="2082"/>
                    </a:moveTo>
                    <a:cubicBezTo>
                      <a:pt x="2329" y="2098"/>
                      <a:pt x="2319" y="2112"/>
                      <a:pt x="2305" y="2119"/>
                    </a:cubicBezTo>
                    <a:lnTo>
                      <a:pt x="1987" y="2260"/>
                    </a:lnTo>
                    <a:cubicBezTo>
                      <a:pt x="1982" y="2262"/>
                      <a:pt x="1976" y="2263"/>
                      <a:pt x="1970" y="2263"/>
                    </a:cubicBezTo>
                    <a:cubicBezTo>
                      <a:pt x="1963" y="2263"/>
                      <a:pt x="1955" y="2261"/>
                      <a:pt x="1949" y="2257"/>
                    </a:cubicBezTo>
                    <a:cubicBezTo>
                      <a:pt x="1937" y="2249"/>
                      <a:pt x="1930" y="2236"/>
                      <a:pt x="1930" y="2223"/>
                    </a:cubicBezTo>
                    <a:lnTo>
                      <a:pt x="1930" y="1523"/>
                    </a:lnTo>
                    <a:cubicBezTo>
                      <a:pt x="1930" y="1509"/>
                      <a:pt x="1938" y="1496"/>
                      <a:pt x="1949" y="1489"/>
                    </a:cubicBezTo>
                    <a:lnTo>
                      <a:pt x="2267" y="1290"/>
                    </a:lnTo>
                    <a:cubicBezTo>
                      <a:pt x="2280" y="1282"/>
                      <a:pt x="2295" y="1282"/>
                      <a:pt x="2308" y="1289"/>
                    </a:cubicBezTo>
                    <a:cubicBezTo>
                      <a:pt x="2321" y="1296"/>
                      <a:pt x="2329" y="1310"/>
                      <a:pt x="2329" y="1324"/>
                    </a:cubicBezTo>
                    <a:lnTo>
                      <a:pt x="2329" y="2082"/>
                    </a:lnTo>
                    <a:lnTo>
                      <a:pt x="2329" y="2082"/>
                    </a:lnTo>
                    <a:close/>
                    <a:moveTo>
                      <a:pt x="3152" y="5341"/>
                    </a:moveTo>
                    <a:cubicBezTo>
                      <a:pt x="3152" y="5352"/>
                      <a:pt x="3147" y="5364"/>
                      <a:pt x="3139" y="5372"/>
                    </a:cubicBezTo>
                    <a:cubicBezTo>
                      <a:pt x="3124" y="5387"/>
                      <a:pt x="3104" y="5387"/>
                      <a:pt x="3098" y="5387"/>
                    </a:cubicBezTo>
                    <a:lnTo>
                      <a:pt x="3097" y="5387"/>
                    </a:lnTo>
                    <a:cubicBezTo>
                      <a:pt x="3018" y="5387"/>
                      <a:pt x="2710" y="5276"/>
                      <a:pt x="2650" y="5254"/>
                    </a:cubicBezTo>
                    <a:cubicBezTo>
                      <a:pt x="2634" y="5248"/>
                      <a:pt x="2623" y="5233"/>
                      <a:pt x="2623" y="5216"/>
                    </a:cubicBezTo>
                    <a:lnTo>
                      <a:pt x="2623" y="4391"/>
                    </a:lnTo>
                    <a:cubicBezTo>
                      <a:pt x="2623" y="4380"/>
                      <a:pt x="2628" y="4369"/>
                      <a:pt x="2636" y="4361"/>
                    </a:cubicBezTo>
                    <a:cubicBezTo>
                      <a:pt x="2645" y="4354"/>
                      <a:pt x="2656" y="4350"/>
                      <a:pt x="2667" y="4351"/>
                    </a:cubicBezTo>
                    <a:lnTo>
                      <a:pt x="3115" y="4395"/>
                    </a:lnTo>
                    <a:cubicBezTo>
                      <a:pt x="3136" y="4397"/>
                      <a:pt x="3152" y="4414"/>
                      <a:pt x="3152" y="4435"/>
                    </a:cubicBezTo>
                    <a:cubicBezTo>
                      <a:pt x="3152" y="4444"/>
                      <a:pt x="3152" y="5302"/>
                      <a:pt x="3152" y="5341"/>
                    </a:cubicBezTo>
                    <a:close/>
                    <a:moveTo>
                      <a:pt x="3152" y="3529"/>
                    </a:moveTo>
                    <a:cubicBezTo>
                      <a:pt x="3152" y="3550"/>
                      <a:pt x="3136" y="3567"/>
                      <a:pt x="3115" y="3569"/>
                    </a:cubicBezTo>
                    <a:lnTo>
                      <a:pt x="2667" y="3606"/>
                    </a:lnTo>
                    <a:cubicBezTo>
                      <a:pt x="2665" y="3606"/>
                      <a:pt x="2664" y="3606"/>
                      <a:pt x="2663" y="3606"/>
                    </a:cubicBezTo>
                    <a:cubicBezTo>
                      <a:pt x="2653" y="3606"/>
                      <a:pt x="2643" y="3602"/>
                      <a:pt x="2636" y="3595"/>
                    </a:cubicBezTo>
                    <a:cubicBezTo>
                      <a:pt x="2628" y="3588"/>
                      <a:pt x="2623" y="3577"/>
                      <a:pt x="2623" y="3566"/>
                    </a:cubicBezTo>
                    <a:lnTo>
                      <a:pt x="2623" y="2741"/>
                    </a:lnTo>
                    <a:cubicBezTo>
                      <a:pt x="2623" y="2722"/>
                      <a:pt x="2635" y="2706"/>
                      <a:pt x="2653" y="2702"/>
                    </a:cubicBezTo>
                    <a:lnTo>
                      <a:pt x="3101" y="2584"/>
                    </a:lnTo>
                    <a:cubicBezTo>
                      <a:pt x="3113" y="2581"/>
                      <a:pt x="3126" y="2583"/>
                      <a:pt x="3136" y="2591"/>
                    </a:cubicBezTo>
                    <a:cubicBezTo>
                      <a:pt x="3146" y="2599"/>
                      <a:pt x="3152" y="2610"/>
                      <a:pt x="3152" y="2623"/>
                    </a:cubicBezTo>
                    <a:lnTo>
                      <a:pt x="3152" y="3529"/>
                    </a:lnTo>
                    <a:lnTo>
                      <a:pt x="3152" y="3529"/>
                    </a:lnTo>
                    <a:close/>
                    <a:moveTo>
                      <a:pt x="3152" y="1717"/>
                    </a:moveTo>
                    <a:cubicBezTo>
                      <a:pt x="3152" y="1733"/>
                      <a:pt x="3142" y="1748"/>
                      <a:pt x="3128" y="1754"/>
                    </a:cubicBezTo>
                    <a:lnTo>
                      <a:pt x="2680" y="1953"/>
                    </a:lnTo>
                    <a:cubicBezTo>
                      <a:pt x="2674" y="1955"/>
                      <a:pt x="2669" y="1956"/>
                      <a:pt x="2663" y="1956"/>
                    </a:cubicBezTo>
                    <a:cubicBezTo>
                      <a:pt x="2656" y="1956"/>
                      <a:pt x="2648" y="1954"/>
                      <a:pt x="2641" y="1950"/>
                    </a:cubicBezTo>
                    <a:cubicBezTo>
                      <a:pt x="2630" y="1942"/>
                      <a:pt x="2623" y="1930"/>
                      <a:pt x="2623" y="1916"/>
                    </a:cubicBezTo>
                    <a:lnTo>
                      <a:pt x="2623" y="1091"/>
                    </a:lnTo>
                    <a:cubicBezTo>
                      <a:pt x="2623" y="1077"/>
                      <a:pt x="2630" y="1064"/>
                      <a:pt x="2642" y="1057"/>
                    </a:cubicBezTo>
                    <a:lnTo>
                      <a:pt x="3090" y="777"/>
                    </a:lnTo>
                    <a:cubicBezTo>
                      <a:pt x="3103" y="769"/>
                      <a:pt x="3118" y="769"/>
                      <a:pt x="3131" y="776"/>
                    </a:cubicBezTo>
                    <a:cubicBezTo>
                      <a:pt x="3144" y="783"/>
                      <a:pt x="3152" y="797"/>
                      <a:pt x="3152" y="811"/>
                    </a:cubicBezTo>
                    <a:lnTo>
                      <a:pt x="3152" y="1717"/>
                    </a:lnTo>
                    <a:lnTo>
                      <a:pt x="3152" y="1717"/>
                    </a:lnTo>
                    <a:close/>
                    <a:moveTo>
                      <a:pt x="4934" y="1266"/>
                    </a:moveTo>
                    <a:cubicBezTo>
                      <a:pt x="4934" y="1252"/>
                      <a:pt x="4941" y="1240"/>
                      <a:pt x="4952" y="1232"/>
                    </a:cubicBezTo>
                    <a:cubicBezTo>
                      <a:pt x="4963" y="1225"/>
                      <a:pt x="4978" y="1224"/>
                      <a:pt x="4990" y="1229"/>
                    </a:cubicBezTo>
                    <a:lnTo>
                      <a:pt x="5469" y="1436"/>
                    </a:lnTo>
                    <a:cubicBezTo>
                      <a:pt x="5483" y="1442"/>
                      <a:pt x="5493" y="1457"/>
                      <a:pt x="5493" y="1473"/>
                    </a:cubicBezTo>
                    <a:lnTo>
                      <a:pt x="5493" y="2187"/>
                    </a:lnTo>
                    <a:cubicBezTo>
                      <a:pt x="5493" y="2200"/>
                      <a:pt x="5487" y="2212"/>
                      <a:pt x="5477" y="2220"/>
                    </a:cubicBezTo>
                    <a:cubicBezTo>
                      <a:pt x="5470" y="2225"/>
                      <a:pt x="5461" y="2228"/>
                      <a:pt x="5453" y="2228"/>
                    </a:cubicBezTo>
                    <a:cubicBezTo>
                      <a:pt x="5449" y="2228"/>
                      <a:pt x="5445" y="2227"/>
                      <a:pt x="5441" y="2226"/>
                    </a:cubicBezTo>
                    <a:lnTo>
                      <a:pt x="4963" y="2079"/>
                    </a:lnTo>
                    <a:cubicBezTo>
                      <a:pt x="4946" y="2074"/>
                      <a:pt x="4934" y="2058"/>
                      <a:pt x="4934" y="2040"/>
                    </a:cubicBezTo>
                    <a:lnTo>
                      <a:pt x="4934" y="1266"/>
                    </a:lnTo>
                    <a:lnTo>
                      <a:pt x="4934" y="1266"/>
                    </a:lnTo>
                    <a:close/>
                    <a:moveTo>
                      <a:pt x="4934" y="2815"/>
                    </a:moveTo>
                    <a:cubicBezTo>
                      <a:pt x="4934" y="2803"/>
                      <a:pt x="4939" y="2791"/>
                      <a:pt x="4948" y="2784"/>
                    </a:cubicBezTo>
                    <a:cubicBezTo>
                      <a:pt x="4958" y="2776"/>
                      <a:pt x="4970" y="2773"/>
                      <a:pt x="4981" y="2775"/>
                    </a:cubicBezTo>
                    <a:lnTo>
                      <a:pt x="5460" y="2862"/>
                    </a:lnTo>
                    <a:cubicBezTo>
                      <a:pt x="5479" y="2866"/>
                      <a:pt x="5493" y="2882"/>
                      <a:pt x="5493" y="2902"/>
                    </a:cubicBezTo>
                    <a:lnTo>
                      <a:pt x="5493" y="3623"/>
                    </a:lnTo>
                    <a:cubicBezTo>
                      <a:pt x="5493" y="3634"/>
                      <a:pt x="5488" y="3645"/>
                      <a:pt x="5480" y="3653"/>
                    </a:cubicBezTo>
                    <a:cubicBezTo>
                      <a:pt x="5473" y="3660"/>
                      <a:pt x="5463" y="3664"/>
                      <a:pt x="5453" y="3664"/>
                    </a:cubicBezTo>
                    <a:cubicBezTo>
                      <a:pt x="5452" y="3664"/>
                      <a:pt x="5451" y="3663"/>
                      <a:pt x="5450" y="3663"/>
                    </a:cubicBezTo>
                    <a:lnTo>
                      <a:pt x="4971" y="3629"/>
                    </a:lnTo>
                    <a:cubicBezTo>
                      <a:pt x="4950" y="3628"/>
                      <a:pt x="4934" y="3610"/>
                      <a:pt x="4934" y="3589"/>
                    </a:cubicBezTo>
                    <a:lnTo>
                      <a:pt x="4934" y="2815"/>
                    </a:lnTo>
                    <a:close/>
                    <a:moveTo>
                      <a:pt x="3688" y="727"/>
                    </a:moveTo>
                    <a:cubicBezTo>
                      <a:pt x="3688" y="714"/>
                      <a:pt x="3695" y="701"/>
                      <a:pt x="3706" y="694"/>
                    </a:cubicBezTo>
                    <a:cubicBezTo>
                      <a:pt x="3718" y="686"/>
                      <a:pt x="3732" y="685"/>
                      <a:pt x="3744" y="690"/>
                    </a:cubicBezTo>
                    <a:lnTo>
                      <a:pt x="4424" y="984"/>
                    </a:lnTo>
                    <a:cubicBezTo>
                      <a:pt x="4439" y="991"/>
                      <a:pt x="4449" y="1005"/>
                      <a:pt x="4449" y="1021"/>
                    </a:cubicBezTo>
                    <a:lnTo>
                      <a:pt x="4449" y="1867"/>
                    </a:lnTo>
                    <a:cubicBezTo>
                      <a:pt x="4449" y="1879"/>
                      <a:pt x="4442" y="1891"/>
                      <a:pt x="4432" y="1899"/>
                    </a:cubicBezTo>
                    <a:cubicBezTo>
                      <a:pt x="4425" y="1904"/>
                      <a:pt x="4417" y="1907"/>
                      <a:pt x="4408" y="1907"/>
                    </a:cubicBezTo>
                    <a:cubicBezTo>
                      <a:pt x="4404" y="1907"/>
                      <a:pt x="4400" y="1906"/>
                      <a:pt x="4396" y="1905"/>
                    </a:cubicBezTo>
                    <a:lnTo>
                      <a:pt x="3717" y="1696"/>
                    </a:lnTo>
                    <a:cubicBezTo>
                      <a:pt x="3700" y="1691"/>
                      <a:pt x="3688" y="1675"/>
                      <a:pt x="3688" y="1658"/>
                    </a:cubicBezTo>
                    <a:lnTo>
                      <a:pt x="3688" y="727"/>
                    </a:lnTo>
                    <a:lnTo>
                      <a:pt x="3688" y="727"/>
                    </a:lnTo>
                    <a:close/>
                    <a:moveTo>
                      <a:pt x="3688" y="3518"/>
                    </a:moveTo>
                    <a:lnTo>
                      <a:pt x="3688" y="2588"/>
                    </a:lnTo>
                    <a:cubicBezTo>
                      <a:pt x="3688" y="2576"/>
                      <a:pt x="3694" y="2564"/>
                      <a:pt x="3703" y="2557"/>
                    </a:cubicBezTo>
                    <a:cubicBezTo>
                      <a:pt x="3712" y="2549"/>
                      <a:pt x="3724" y="2546"/>
                      <a:pt x="3736" y="2548"/>
                    </a:cubicBezTo>
                    <a:lnTo>
                      <a:pt x="4415" y="2672"/>
                    </a:lnTo>
                    <a:cubicBezTo>
                      <a:pt x="4434" y="2676"/>
                      <a:pt x="4448" y="2692"/>
                      <a:pt x="4448" y="2712"/>
                    </a:cubicBezTo>
                    <a:lnTo>
                      <a:pt x="4448" y="3557"/>
                    </a:lnTo>
                    <a:cubicBezTo>
                      <a:pt x="4448" y="3568"/>
                      <a:pt x="4444" y="3579"/>
                      <a:pt x="4436" y="3586"/>
                    </a:cubicBezTo>
                    <a:cubicBezTo>
                      <a:pt x="4428" y="3593"/>
                      <a:pt x="4418" y="3597"/>
                      <a:pt x="4408" y="3597"/>
                    </a:cubicBezTo>
                    <a:cubicBezTo>
                      <a:pt x="4407" y="3597"/>
                      <a:pt x="4407" y="3597"/>
                      <a:pt x="4406" y="3597"/>
                    </a:cubicBezTo>
                    <a:lnTo>
                      <a:pt x="3726" y="3558"/>
                    </a:lnTo>
                    <a:cubicBezTo>
                      <a:pt x="3705" y="3557"/>
                      <a:pt x="3688" y="3539"/>
                      <a:pt x="3688" y="3518"/>
                    </a:cubicBezTo>
                    <a:close/>
                    <a:moveTo>
                      <a:pt x="5014" y="6300"/>
                    </a:moveTo>
                    <a:cubicBezTo>
                      <a:pt x="5014" y="6317"/>
                      <a:pt x="5004" y="6331"/>
                      <a:pt x="4989" y="6338"/>
                    </a:cubicBezTo>
                    <a:lnTo>
                      <a:pt x="4099" y="6676"/>
                    </a:lnTo>
                    <a:cubicBezTo>
                      <a:pt x="4094" y="6677"/>
                      <a:pt x="4089" y="6678"/>
                      <a:pt x="4085" y="6678"/>
                    </a:cubicBezTo>
                    <a:cubicBezTo>
                      <a:pt x="4077" y="6678"/>
                      <a:pt x="4069" y="6676"/>
                      <a:pt x="4062" y="6671"/>
                    </a:cubicBezTo>
                    <a:cubicBezTo>
                      <a:pt x="4051" y="6664"/>
                      <a:pt x="4045" y="6651"/>
                      <a:pt x="4045" y="6638"/>
                    </a:cubicBezTo>
                    <a:lnTo>
                      <a:pt x="4045" y="4424"/>
                    </a:lnTo>
                    <a:cubicBezTo>
                      <a:pt x="4045" y="4403"/>
                      <a:pt x="4061" y="4385"/>
                      <a:pt x="4082" y="4384"/>
                    </a:cubicBezTo>
                    <a:lnTo>
                      <a:pt x="4972" y="4323"/>
                    </a:lnTo>
                    <a:cubicBezTo>
                      <a:pt x="4983" y="4323"/>
                      <a:pt x="4994" y="4327"/>
                      <a:pt x="5002" y="4334"/>
                    </a:cubicBezTo>
                    <a:cubicBezTo>
                      <a:pt x="5010" y="4342"/>
                      <a:pt x="5015" y="4352"/>
                      <a:pt x="5015" y="4364"/>
                    </a:cubicBezTo>
                    <a:lnTo>
                      <a:pt x="5015" y="6300"/>
                    </a:lnTo>
                    <a:lnTo>
                      <a:pt x="5014" y="6300"/>
                    </a:lnTo>
                    <a:close/>
                    <a:moveTo>
                      <a:pt x="6087" y="5892"/>
                    </a:moveTo>
                    <a:cubicBezTo>
                      <a:pt x="6087" y="5909"/>
                      <a:pt x="6076" y="5924"/>
                      <a:pt x="6061" y="5930"/>
                    </a:cubicBezTo>
                    <a:lnTo>
                      <a:pt x="5467" y="6156"/>
                    </a:lnTo>
                    <a:cubicBezTo>
                      <a:pt x="5462" y="6157"/>
                      <a:pt x="5458" y="6158"/>
                      <a:pt x="5453" y="6158"/>
                    </a:cubicBezTo>
                    <a:cubicBezTo>
                      <a:pt x="5445" y="6158"/>
                      <a:pt x="5437" y="6156"/>
                      <a:pt x="5430" y="6151"/>
                    </a:cubicBezTo>
                    <a:cubicBezTo>
                      <a:pt x="5419" y="6144"/>
                      <a:pt x="5413" y="6131"/>
                      <a:pt x="5413" y="6118"/>
                    </a:cubicBezTo>
                    <a:lnTo>
                      <a:pt x="5413" y="4331"/>
                    </a:lnTo>
                    <a:cubicBezTo>
                      <a:pt x="5413" y="4310"/>
                      <a:pt x="5429" y="4293"/>
                      <a:pt x="5450" y="4291"/>
                    </a:cubicBezTo>
                    <a:lnTo>
                      <a:pt x="6044" y="4251"/>
                    </a:lnTo>
                    <a:cubicBezTo>
                      <a:pt x="6055" y="4250"/>
                      <a:pt x="6066" y="4254"/>
                      <a:pt x="6074" y="4262"/>
                    </a:cubicBezTo>
                    <a:cubicBezTo>
                      <a:pt x="6082" y="4269"/>
                      <a:pt x="6087" y="4280"/>
                      <a:pt x="6087" y="4291"/>
                    </a:cubicBezTo>
                    <a:lnTo>
                      <a:pt x="6087" y="5892"/>
                    </a:lnTo>
                    <a:close/>
                    <a:moveTo>
                      <a:pt x="6258" y="3660"/>
                    </a:moveTo>
                    <a:cubicBezTo>
                      <a:pt x="6258" y="3671"/>
                      <a:pt x="6253" y="3682"/>
                      <a:pt x="6245" y="3690"/>
                    </a:cubicBezTo>
                    <a:cubicBezTo>
                      <a:pt x="6238" y="3697"/>
                      <a:pt x="6228" y="3701"/>
                      <a:pt x="6218" y="3701"/>
                    </a:cubicBezTo>
                    <a:lnTo>
                      <a:pt x="6215" y="3701"/>
                    </a:lnTo>
                    <a:lnTo>
                      <a:pt x="5860" y="3680"/>
                    </a:lnTo>
                    <a:cubicBezTo>
                      <a:pt x="5839" y="3679"/>
                      <a:pt x="5822" y="3662"/>
                      <a:pt x="5822" y="3640"/>
                    </a:cubicBezTo>
                    <a:lnTo>
                      <a:pt x="5822" y="2977"/>
                    </a:lnTo>
                    <a:cubicBezTo>
                      <a:pt x="5822" y="2965"/>
                      <a:pt x="5828" y="2953"/>
                      <a:pt x="5837" y="2946"/>
                    </a:cubicBezTo>
                    <a:cubicBezTo>
                      <a:pt x="5846" y="2938"/>
                      <a:pt x="5858" y="2935"/>
                      <a:pt x="5870" y="2937"/>
                    </a:cubicBezTo>
                    <a:lnTo>
                      <a:pt x="6225" y="3002"/>
                    </a:lnTo>
                    <a:cubicBezTo>
                      <a:pt x="6244" y="3005"/>
                      <a:pt x="6258" y="3022"/>
                      <a:pt x="6258" y="3041"/>
                    </a:cubicBezTo>
                    <a:lnTo>
                      <a:pt x="6258" y="3660"/>
                    </a:lnTo>
                    <a:lnTo>
                      <a:pt x="6258" y="3660"/>
                    </a:lnTo>
                    <a:close/>
                    <a:moveTo>
                      <a:pt x="6258" y="2422"/>
                    </a:moveTo>
                    <a:cubicBezTo>
                      <a:pt x="6258" y="2435"/>
                      <a:pt x="6252" y="2447"/>
                      <a:pt x="6242" y="2455"/>
                    </a:cubicBezTo>
                    <a:cubicBezTo>
                      <a:pt x="6235" y="2460"/>
                      <a:pt x="6226" y="2463"/>
                      <a:pt x="6218" y="2463"/>
                    </a:cubicBezTo>
                    <a:cubicBezTo>
                      <a:pt x="6214" y="2463"/>
                      <a:pt x="6210" y="2462"/>
                      <a:pt x="6206" y="2461"/>
                    </a:cubicBezTo>
                    <a:lnTo>
                      <a:pt x="5851" y="2352"/>
                    </a:lnTo>
                    <a:cubicBezTo>
                      <a:pt x="5834" y="2346"/>
                      <a:pt x="5823" y="2331"/>
                      <a:pt x="5823" y="2313"/>
                    </a:cubicBezTo>
                    <a:lnTo>
                      <a:pt x="5823" y="1650"/>
                    </a:lnTo>
                    <a:cubicBezTo>
                      <a:pt x="5823" y="1636"/>
                      <a:pt x="5829" y="1624"/>
                      <a:pt x="5841" y="1616"/>
                    </a:cubicBezTo>
                    <a:cubicBezTo>
                      <a:pt x="5852" y="1609"/>
                      <a:pt x="5866" y="1608"/>
                      <a:pt x="5879" y="1613"/>
                    </a:cubicBezTo>
                    <a:lnTo>
                      <a:pt x="6234" y="1766"/>
                    </a:lnTo>
                    <a:cubicBezTo>
                      <a:pt x="6249" y="1773"/>
                      <a:pt x="6258" y="1787"/>
                      <a:pt x="6258" y="1803"/>
                    </a:cubicBezTo>
                    <a:lnTo>
                      <a:pt x="6258" y="2422"/>
                    </a:lnTo>
                    <a:lnTo>
                      <a:pt x="6258" y="2422"/>
                    </a:lnTo>
                    <a:close/>
                    <a:moveTo>
                      <a:pt x="6968" y="4762"/>
                    </a:moveTo>
                    <a:cubicBezTo>
                      <a:pt x="6968" y="4781"/>
                      <a:pt x="6954" y="4798"/>
                      <a:pt x="6935" y="4801"/>
                    </a:cubicBezTo>
                    <a:lnTo>
                      <a:pt x="6677" y="4851"/>
                    </a:lnTo>
                    <a:cubicBezTo>
                      <a:pt x="6674" y="4852"/>
                      <a:pt x="6672" y="4852"/>
                      <a:pt x="6669" y="4852"/>
                    </a:cubicBezTo>
                    <a:cubicBezTo>
                      <a:pt x="6660" y="4852"/>
                      <a:pt x="6651" y="4848"/>
                      <a:pt x="6644" y="4842"/>
                    </a:cubicBezTo>
                    <a:cubicBezTo>
                      <a:pt x="6635" y="4835"/>
                      <a:pt x="6629" y="4824"/>
                      <a:pt x="6629" y="4812"/>
                    </a:cubicBezTo>
                    <a:lnTo>
                      <a:pt x="6629" y="4249"/>
                    </a:lnTo>
                    <a:cubicBezTo>
                      <a:pt x="6629" y="4228"/>
                      <a:pt x="6646" y="4210"/>
                      <a:pt x="6667" y="4209"/>
                    </a:cubicBezTo>
                    <a:lnTo>
                      <a:pt x="6925" y="4191"/>
                    </a:lnTo>
                    <a:cubicBezTo>
                      <a:pt x="6936" y="4191"/>
                      <a:pt x="6947" y="4195"/>
                      <a:pt x="6955" y="4202"/>
                    </a:cubicBezTo>
                    <a:cubicBezTo>
                      <a:pt x="6963" y="4210"/>
                      <a:pt x="6968" y="4220"/>
                      <a:pt x="6968" y="4232"/>
                    </a:cubicBezTo>
                    <a:lnTo>
                      <a:pt x="6968" y="4762"/>
                    </a:lnTo>
                    <a:lnTo>
                      <a:pt x="6968" y="4762"/>
                    </a:lnTo>
                    <a:close/>
                    <a:moveTo>
                      <a:pt x="6968" y="3701"/>
                    </a:moveTo>
                    <a:cubicBezTo>
                      <a:pt x="6968" y="3712"/>
                      <a:pt x="6963" y="3723"/>
                      <a:pt x="6955" y="3730"/>
                    </a:cubicBezTo>
                    <a:cubicBezTo>
                      <a:pt x="6947" y="3737"/>
                      <a:pt x="6938" y="3741"/>
                      <a:pt x="6927" y="3741"/>
                    </a:cubicBezTo>
                    <a:lnTo>
                      <a:pt x="6925" y="3741"/>
                    </a:lnTo>
                    <a:lnTo>
                      <a:pt x="6667" y="3726"/>
                    </a:lnTo>
                    <a:cubicBezTo>
                      <a:pt x="6646" y="3725"/>
                      <a:pt x="6629" y="3708"/>
                      <a:pt x="6629" y="3686"/>
                    </a:cubicBezTo>
                    <a:lnTo>
                      <a:pt x="6629" y="3124"/>
                    </a:lnTo>
                    <a:cubicBezTo>
                      <a:pt x="6629" y="3112"/>
                      <a:pt x="6634" y="3101"/>
                      <a:pt x="6644" y="3093"/>
                    </a:cubicBezTo>
                    <a:cubicBezTo>
                      <a:pt x="6653" y="3085"/>
                      <a:pt x="6665" y="3082"/>
                      <a:pt x="6677" y="3084"/>
                    </a:cubicBezTo>
                    <a:lnTo>
                      <a:pt x="6934" y="3131"/>
                    </a:lnTo>
                    <a:cubicBezTo>
                      <a:pt x="6953" y="3135"/>
                      <a:pt x="6967" y="3151"/>
                      <a:pt x="6967" y="3171"/>
                    </a:cubicBezTo>
                    <a:lnTo>
                      <a:pt x="6967" y="3701"/>
                    </a:lnTo>
                    <a:lnTo>
                      <a:pt x="6968" y="3701"/>
                    </a:lnTo>
                    <a:close/>
                    <a:moveTo>
                      <a:pt x="7404" y="4678"/>
                    </a:moveTo>
                    <a:cubicBezTo>
                      <a:pt x="7404" y="4697"/>
                      <a:pt x="7390" y="4714"/>
                      <a:pt x="7371" y="4717"/>
                    </a:cubicBezTo>
                    <a:lnTo>
                      <a:pt x="7165" y="4757"/>
                    </a:lnTo>
                    <a:cubicBezTo>
                      <a:pt x="7162" y="4757"/>
                      <a:pt x="7160" y="4758"/>
                      <a:pt x="7157" y="4758"/>
                    </a:cubicBezTo>
                    <a:cubicBezTo>
                      <a:pt x="7148" y="4758"/>
                      <a:pt x="7139" y="4754"/>
                      <a:pt x="7132" y="4748"/>
                    </a:cubicBezTo>
                    <a:cubicBezTo>
                      <a:pt x="7122" y="4741"/>
                      <a:pt x="7117" y="4729"/>
                      <a:pt x="7117" y="4717"/>
                    </a:cubicBezTo>
                    <a:lnTo>
                      <a:pt x="7117" y="4216"/>
                    </a:lnTo>
                    <a:cubicBezTo>
                      <a:pt x="7117" y="4195"/>
                      <a:pt x="7134" y="4177"/>
                      <a:pt x="7155" y="4176"/>
                    </a:cubicBezTo>
                    <a:lnTo>
                      <a:pt x="7361" y="4162"/>
                    </a:lnTo>
                    <a:cubicBezTo>
                      <a:pt x="7372" y="4161"/>
                      <a:pt x="7383" y="4165"/>
                      <a:pt x="7391" y="4172"/>
                    </a:cubicBezTo>
                    <a:cubicBezTo>
                      <a:pt x="7399" y="4180"/>
                      <a:pt x="7404" y="4191"/>
                      <a:pt x="7404" y="4202"/>
                    </a:cubicBezTo>
                    <a:lnTo>
                      <a:pt x="7404" y="4678"/>
                    </a:lnTo>
                    <a:lnTo>
                      <a:pt x="7404" y="4678"/>
                    </a:lnTo>
                    <a:close/>
                    <a:moveTo>
                      <a:pt x="7404" y="3726"/>
                    </a:moveTo>
                    <a:cubicBezTo>
                      <a:pt x="7404" y="3737"/>
                      <a:pt x="7399" y="3748"/>
                      <a:pt x="7391" y="3755"/>
                    </a:cubicBezTo>
                    <a:cubicBezTo>
                      <a:pt x="7384" y="3762"/>
                      <a:pt x="7374" y="3766"/>
                      <a:pt x="7364" y="3766"/>
                    </a:cubicBezTo>
                    <a:cubicBezTo>
                      <a:pt x="7363" y="3766"/>
                      <a:pt x="7362" y="3766"/>
                      <a:pt x="7361" y="3766"/>
                    </a:cubicBezTo>
                    <a:lnTo>
                      <a:pt x="7155" y="3754"/>
                    </a:lnTo>
                    <a:cubicBezTo>
                      <a:pt x="7134" y="3753"/>
                      <a:pt x="7117" y="3736"/>
                      <a:pt x="7117" y="3714"/>
                    </a:cubicBezTo>
                    <a:lnTo>
                      <a:pt x="7117" y="3219"/>
                    </a:lnTo>
                    <a:cubicBezTo>
                      <a:pt x="7117" y="3207"/>
                      <a:pt x="7122" y="3196"/>
                      <a:pt x="7131" y="3188"/>
                    </a:cubicBezTo>
                    <a:cubicBezTo>
                      <a:pt x="7140" y="3181"/>
                      <a:pt x="7152" y="3177"/>
                      <a:pt x="7164" y="3179"/>
                    </a:cubicBezTo>
                    <a:lnTo>
                      <a:pt x="7370" y="3210"/>
                    </a:lnTo>
                    <a:cubicBezTo>
                      <a:pt x="7390" y="3213"/>
                      <a:pt x="7404" y="3230"/>
                      <a:pt x="7404" y="3250"/>
                    </a:cubicBezTo>
                    <a:lnTo>
                      <a:pt x="7404" y="3726"/>
                    </a:lnTo>
                    <a:lnTo>
                      <a:pt x="7404" y="3726"/>
                    </a:lnTo>
                    <a:close/>
                  </a:path>
                </a:pathLst>
              </a:custGeom>
              <a:solidFill>
                <a:schemeClr val="tx2"/>
              </a:solidFill>
              <a:ln>
                <a:noFill/>
              </a:ln>
            </p:spPr>
            <p:txBody>
              <a:bodyPr anchorCtr="0"/>
              <a:lstStyle/>
              <a:p>
                <a:pPr algn="l"/>
                <a:endParaRPr/>
              </a:p>
            </p:txBody>
          </p:sp>
        </p:grpSp>
        <p:sp>
          <p:nvSpPr>
            <p:cNvPr id="30" name="Title" descr="a258123a-0113-4cbf-8088-80f2546eb958">
              <a:extLst>
                <a:ext uri="{FF2B5EF4-FFF2-40B4-BE49-F238E27FC236}">
                  <a16:creationId xmlns:a16="http://schemas.microsoft.com/office/drawing/2014/main" id="{1B1A3627-52BD-7E54-CD18-3CAD62666C9E}"/>
                </a:ext>
              </a:extLst>
            </p:cNvPr>
            <p:cNvSpPr txBox="1"/>
            <p:nvPr/>
          </p:nvSpPr>
          <p:spPr>
            <a:xfrm>
              <a:off x="660400" y="1130300"/>
              <a:ext cx="10858500" cy="461665"/>
            </a:xfrm>
            <a:prstGeom prst="rect">
              <a:avLst/>
            </a:prstGeom>
            <a:noFill/>
          </p:spPr>
          <p:txBody>
            <a:bodyPr vert="horz" wrap="square" rtlCol="0" anchor="t" anchorCtr="1">
              <a:normAutofit/>
            </a:bodyPr>
            <a:lstStyle/>
            <a:p>
              <a:pPr algn="ctr"/>
              <a:r>
                <a:rPr lang="en-US" sz="2400" b="1" i="0" u="none">
                  <a:solidFill>
                    <a:srgbClr val="2F2F2F"/>
                  </a:solidFill>
                  <a:ea typeface="微软雅黑"/>
                </a:rPr>
                <a:t>认识杨振宁精神的重要意义</a:t>
              </a: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B81E83F7-7D76-3780-9438-07422BD166DC}"/>
              </a:ext>
            </a:extLst>
          </p:cNvPr>
          <p:cNvSpPr txBox="1"/>
          <p:nvPr/>
        </p:nvSpPr>
        <p:spPr>
          <a:xfrm>
            <a:off x="2971800" y="2733040"/>
            <a:ext cx="6924040" cy="923330"/>
          </a:xfrm>
          <a:prstGeom prst="rect">
            <a:avLst/>
          </a:prstGeom>
          <a:noFill/>
        </p:spPr>
        <p:txBody>
          <a:bodyPr wrap="square" rtlCol="0">
            <a:spAutoFit/>
          </a:bodyPr>
          <a:lstStyle/>
          <a:p>
            <a:r>
              <a:rPr lang="en-US" altLang="zh-CN" dirty="0"/>
              <a:t>【</a:t>
            </a:r>
            <a:r>
              <a:rPr lang="zh-CN" altLang="en-US" dirty="0"/>
              <a:t>大先生杨振宁</a:t>
            </a:r>
            <a:r>
              <a:rPr lang="en-US" altLang="zh-CN" dirty="0"/>
              <a:t>】https://www.bilibili.com/video/BV1sh411n7Yr?vd_source=5f81584ff69508538503efcee970ad7e</a:t>
            </a:r>
            <a:endParaRPr lang="zh-CN" altLang="en-US" dirty="0"/>
          </a:p>
        </p:txBody>
      </p:sp>
    </p:spTree>
    <p:extLst>
      <p:ext uri="{BB962C8B-B14F-4D97-AF65-F5344CB8AC3E}">
        <p14:creationId xmlns:p14="http://schemas.microsoft.com/office/powerpoint/2010/main" val="3121404264"/>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descr="39483274-f0cc-434a-8e0e-bd0021a98812"/>
          <p:cNvSpPr>
            <a:spLocks noGrp="1"/>
          </p:cNvSpPr>
          <p:nvPr>
            <p:ph type="title" hasCustomPrompt="1"/>
          </p:nvPr>
        </p:nvSpPr>
        <p:spPr/>
        <p:txBody>
          <a:bodyPr anchorCtr="0"/>
          <a:lstStyle/>
          <a:p>
            <a:pPr algn="r">
              <a:lnSpc>
                <a:spcPct val="100000"/>
              </a:lnSpc>
              <a:spcBef>
                <a:spcPct val="0"/>
              </a:spcBef>
            </a:pPr>
            <a:r>
              <a:rPr lang="en-US" sz="6000" b="1" i="0" u="none">
                <a:solidFill>
                  <a:srgbClr val="2F2F2F"/>
                </a:solidFill>
                <a:ea typeface="微软雅黑"/>
              </a:rPr>
              <a:t>谢谢观看</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535a26b2-0353-44c2-8937-b5cbb866b999"/>
          <p:cNvSpPr>
            <a:spLocks noGrp="1"/>
          </p:cNvSpPr>
          <p:nvPr>
            <p:ph type="title" hasCustomPrompt="1"/>
          </p:nvPr>
        </p:nvSpPr>
        <p:spPr/>
        <p:txBody>
          <a:bodyPr anchorCtr="0"/>
          <a:lstStyle/>
          <a:p>
            <a:pPr algn="l">
              <a:lnSpc>
                <a:spcPct val="100000"/>
              </a:lnSpc>
              <a:spcBef>
                <a:spcPct val="0"/>
              </a:spcBef>
            </a:pPr>
            <a:r>
              <a:rPr lang="en-US" sz="2800" b="1" i="0" u="none">
                <a:solidFill>
                  <a:srgbClr val="2F2F2F"/>
                </a:solidFill>
                <a:ea typeface="微软雅黑"/>
              </a:rPr>
              <a:t>目录</a:t>
            </a:r>
          </a:p>
        </p:txBody>
      </p:sp>
      <p:grpSp>
        <p:nvGrpSpPr>
          <p:cNvPr id="11" name="f55afed0-e4ab-4f1d-8689-2b1609bf8d45.source.4.zh-Hans.pptx" descr="ee0cbee8-ea54-492e-af41-7763f1fee39a">
            <a:extLst>
              <a:ext uri="{FF2B5EF4-FFF2-40B4-BE49-F238E27FC236}">
                <a16:creationId xmlns:a16="http://schemas.microsoft.com/office/drawing/2014/main" id="{EBF9F67B-8B31-106D-E47D-73FE94F6E9D5}"/>
              </a:ext>
            </a:extLst>
          </p:cNvPr>
          <p:cNvGrpSpPr/>
          <p:nvPr/>
        </p:nvGrpSpPr>
        <p:grpSpPr>
          <a:xfrm>
            <a:off x="660400" y="1130301"/>
            <a:ext cx="10858501" cy="5003799"/>
            <a:chOff x="660400" y="1130301"/>
            <a:chExt cx="10858501" cy="5003799"/>
          </a:xfrm>
        </p:grpSpPr>
        <p:sp>
          <p:nvSpPr>
            <p:cNvPr id="76" name="任意多边形: 形状 75" descr="0ea32bc0-c8f2-445e-b994-bcfc8010e6c3">
              <a:extLst>
                <a:ext uri="{FF2B5EF4-FFF2-40B4-BE49-F238E27FC236}">
                  <a16:creationId xmlns:a16="http://schemas.microsoft.com/office/drawing/2014/main" id="{077500A7-9CE3-7DDB-9D4F-3B7E1DF86326}"/>
                </a:ext>
              </a:extLst>
            </p:cNvPr>
            <p:cNvSpPr/>
            <p:nvPr/>
          </p:nvSpPr>
          <p:spPr>
            <a:xfrm>
              <a:off x="4249777" y="2065501"/>
              <a:ext cx="2477439" cy="2401107"/>
            </a:xfrm>
            <a:custGeom>
              <a:avLst/>
              <a:gdLst>
                <a:gd name="connsiteX0" fmla="*/ 607132 w 1252678"/>
                <a:gd name="connsiteY0" fmla="*/ 923175 h 1214084"/>
                <a:gd name="connsiteX1" fmla="*/ 807845 w 1252678"/>
                <a:gd name="connsiteY1" fmla="*/ 852052 h 1214084"/>
                <a:gd name="connsiteX2" fmla="*/ 1013371 w 1252678"/>
                <a:gd name="connsiteY2" fmla="*/ 1057578 h 1214084"/>
                <a:gd name="connsiteX3" fmla="*/ 607132 w 1252678"/>
                <a:gd name="connsiteY3" fmla="*/ 1214085 h 1214084"/>
                <a:gd name="connsiteX4" fmla="*/ 0 w 1252678"/>
                <a:gd name="connsiteY4" fmla="*/ 607132 h 1214084"/>
                <a:gd name="connsiteX5" fmla="*/ 607132 w 1252678"/>
                <a:gd name="connsiteY5" fmla="*/ 0 h 1214084"/>
                <a:gd name="connsiteX6" fmla="*/ 1090912 w 1252678"/>
                <a:gd name="connsiteY6" fmla="*/ 241890 h 1214084"/>
                <a:gd name="connsiteX7" fmla="*/ 1193764 w 1252678"/>
                <a:gd name="connsiteY7" fmla="*/ 164350 h 1214084"/>
                <a:gd name="connsiteX8" fmla="*/ 1223711 w 1252678"/>
                <a:gd name="connsiteY8" fmla="*/ 159537 h 1214084"/>
                <a:gd name="connsiteX9" fmla="*/ 1252231 w 1252678"/>
                <a:gd name="connsiteY9" fmla="*/ 200713 h 1214084"/>
                <a:gd name="connsiteX10" fmla="*/ 1200003 w 1252678"/>
                <a:gd name="connsiteY10" fmla="*/ 583246 h 1214084"/>
                <a:gd name="connsiteX11" fmla="*/ 1158826 w 1252678"/>
                <a:gd name="connsiteY11" fmla="*/ 613192 h 1214084"/>
                <a:gd name="connsiteX12" fmla="*/ 776294 w 1252678"/>
                <a:gd name="connsiteY12" fmla="*/ 559360 h 1214084"/>
                <a:gd name="connsiteX13" fmla="*/ 744743 w 1252678"/>
                <a:gd name="connsiteY13" fmla="*/ 519787 h 1214084"/>
                <a:gd name="connsiteX14" fmla="*/ 759004 w 1252678"/>
                <a:gd name="connsiteY14" fmla="*/ 491267 h 1214084"/>
                <a:gd name="connsiteX15" fmla="*/ 860252 w 1252678"/>
                <a:gd name="connsiteY15" fmla="*/ 415331 h 1214084"/>
                <a:gd name="connsiteX16" fmla="*/ 607310 w 1252678"/>
                <a:gd name="connsiteY16" fmla="*/ 288771 h 1214084"/>
                <a:gd name="connsiteX17" fmla="*/ 289484 w 1252678"/>
                <a:gd name="connsiteY17" fmla="*/ 606597 h 1214084"/>
                <a:gd name="connsiteX18" fmla="*/ 607132 w 1252678"/>
                <a:gd name="connsiteY18" fmla="*/ 923175 h 1214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2678" h="1214084">
                  <a:moveTo>
                    <a:pt x="607132" y="923175"/>
                  </a:moveTo>
                  <a:cubicBezTo>
                    <a:pt x="683068" y="923175"/>
                    <a:pt x="754191" y="896259"/>
                    <a:pt x="807845" y="852052"/>
                  </a:cubicBezTo>
                  <a:lnTo>
                    <a:pt x="1013371" y="1057578"/>
                  </a:lnTo>
                  <a:cubicBezTo>
                    <a:pt x="905884" y="1154013"/>
                    <a:pt x="763638" y="1214085"/>
                    <a:pt x="607132" y="1214085"/>
                  </a:cubicBezTo>
                  <a:cubicBezTo>
                    <a:pt x="271837" y="1214085"/>
                    <a:pt x="0" y="942248"/>
                    <a:pt x="0" y="607132"/>
                  </a:cubicBezTo>
                  <a:cubicBezTo>
                    <a:pt x="0" y="271837"/>
                    <a:pt x="271837" y="0"/>
                    <a:pt x="607132" y="0"/>
                  </a:cubicBezTo>
                  <a:cubicBezTo>
                    <a:pt x="804636" y="0"/>
                    <a:pt x="980216" y="94831"/>
                    <a:pt x="1090912" y="241890"/>
                  </a:cubicBezTo>
                  <a:lnTo>
                    <a:pt x="1193764" y="164350"/>
                  </a:lnTo>
                  <a:cubicBezTo>
                    <a:pt x="1203211" y="159537"/>
                    <a:pt x="1212659" y="156507"/>
                    <a:pt x="1223711" y="159537"/>
                  </a:cubicBezTo>
                  <a:cubicBezTo>
                    <a:pt x="1242605" y="162745"/>
                    <a:pt x="1255261" y="181640"/>
                    <a:pt x="1252231" y="200713"/>
                  </a:cubicBezTo>
                  <a:lnTo>
                    <a:pt x="1200003" y="583246"/>
                  </a:lnTo>
                  <a:cubicBezTo>
                    <a:pt x="1196794" y="602140"/>
                    <a:pt x="1177899" y="616401"/>
                    <a:pt x="1158826" y="613192"/>
                  </a:cubicBezTo>
                  <a:cubicBezTo>
                    <a:pt x="1030840" y="595723"/>
                    <a:pt x="904280" y="576828"/>
                    <a:pt x="776294" y="559360"/>
                  </a:cubicBezTo>
                  <a:cubicBezTo>
                    <a:pt x="757399" y="556151"/>
                    <a:pt x="743139" y="538860"/>
                    <a:pt x="744743" y="519787"/>
                  </a:cubicBezTo>
                  <a:cubicBezTo>
                    <a:pt x="744743" y="507131"/>
                    <a:pt x="750982" y="499288"/>
                    <a:pt x="759004" y="491267"/>
                  </a:cubicBezTo>
                  <a:lnTo>
                    <a:pt x="860252" y="415331"/>
                  </a:lnTo>
                  <a:cubicBezTo>
                    <a:pt x="803389" y="337790"/>
                    <a:pt x="709984" y="288771"/>
                    <a:pt x="607310" y="288771"/>
                  </a:cubicBezTo>
                  <a:cubicBezTo>
                    <a:pt x="431908" y="288771"/>
                    <a:pt x="289484" y="431017"/>
                    <a:pt x="289484" y="606597"/>
                  </a:cubicBezTo>
                  <a:cubicBezTo>
                    <a:pt x="289305" y="782533"/>
                    <a:pt x="431552" y="923175"/>
                    <a:pt x="607132" y="923175"/>
                  </a:cubicBezTo>
                  <a:close/>
                </a:path>
              </a:pathLst>
            </a:custGeom>
            <a:noFill/>
            <a:ln w="635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rmAutofit/>
            </a:bodyPr>
            <a:lstStyle/>
            <a:p>
              <a:pPr algn="ctr">
                <a:lnSpc>
                  <a:spcPct val="120000"/>
                </a:lnSpc>
              </a:pPr>
              <a:endParaRPr/>
            </a:p>
          </p:txBody>
        </p:sp>
        <p:sp>
          <p:nvSpPr>
            <p:cNvPr id="77" name="任意多边形: 形状 76" descr="861a14f6-be7c-4e18-a223-78bc5a57bed2">
              <a:extLst>
                <a:ext uri="{FF2B5EF4-FFF2-40B4-BE49-F238E27FC236}">
                  <a16:creationId xmlns:a16="http://schemas.microsoft.com/office/drawing/2014/main" id="{DEBD90D8-C6DE-9F87-5A16-21D56FCE433B}"/>
                </a:ext>
              </a:extLst>
            </p:cNvPr>
            <p:cNvSpPr/>
            <p:nvPr/>
          </p:nvSpPr>
          <p:spPr>
            <a:xfrm>
              <a:off x="5464782" y="3356833"/>
              <a:ext cx="2477439" cy="2401459"/>
            </a:xfrm>
            <a:custGeom>
              <a:avLst/>
              <a:gdLst>
                <a:gd name="connsiteX0" fmla="*/ 645726 w 1252678"/>
                <a:gd name="connsiteY0" fmla="*/ 289305 h 1214262"/>
                <a:gd name="connsiteX1" fmla="*/ 445012 w 1252678"/>
                <a:gd name="connsiteY1" fmla="*/ 362033 h 1214262"/>
                <a:gd name="connsiteX2" fmla="*/ 239308 w 1252678"/>
                <a:gd name="connsiteY2" fmla="*/ 156507 h 1214262"/>
                <a:gd name="connsiteX3" fmla="*/ 645547 w 1252678"/>
                <a:gd name="connsiteY3" fmla="*/ 0 h 1214262"/>
                <a:gd name="connsiteX4" fmla="*/ 1252679 w 1252678"/>
                <a:gd name="connsiteY4" fmla="*/ 607132 h 1214262"/>
                <a:gd name="connsiteX5" fmla="*/ 645547 w 1252678"/>
                <a:gd name="connsiteY5" fmla="*/ 1214263 h 1214262"/>
                <a:gd name="connsiteX6" fmla="*/ 161767 w 1252678"/>
                <a:gd name="connsiteY6" fmla="*/ 972373 h 1214262"/>
                <a:gd name="connsiteX7" fmla="*/ 60519 w 1252678"/>
                <a:gd name="connsiteY7" fmla="*/ 1049913 h 1214262"/>
                <a:gd name="connsiteX8" fmla="*/ 28969 w 1252678"/>
                <a:gd name="connsiteY8" fmla="*/ 1054726 h 1214262"/>
                <a:gd name="connsiteX9" fmla="*/ 448 w 1252678"/>
                <a:gd name="connsiteY9" fmla="*/ 1013550 h 1214262"/>
                <a:gd name="connsiteX10" fmla="*/ 54280 w 1252678"/>
                <a:gd name="connsiteY10" fmla="*/ 631017 h 1214262"/>
                <a:gd name="connsiteX11" fmla="*/ 93853 w 1252678"/>
                <a:gd name="connsiteY11" fmla="*/ 600893 h 1214262"/>
                <a:gd name="connsiteX12" fmla="*/ 476385 w 1252678"/>
                <a:gd name="connsiteY12" fmla="*/ 654725 h 1214262"/>
                <a:gd name="connsiteX13" fmla="*/ 507936 w 1252678"/>
                <a:gd name="connsiteY13" fmla="*/ 694298 h 1214262"/>
                <a:gd name="connsiteX14" fmla="*/ 493675 w 1252678"/>
                <a:gd name="connsiteY14" fmla="*/ 721214 h 1214262"/>
                <a:gd name="connsiteX15" fmla="*/ 392427 w 1252678"/>
                <a:gd name="connsiteY15" fmla="*/ 798754 h 1214262"/>
                <a:gd name="connsiteX16" fmla="*/ 645369 w 1252678"/>
                <a:gd name="connsiteY16" fmla="*/ 925314 h 1214262"/>
                <a:gd name="connsiteX17" fmla="*/ 963195 w 1252678"/>
                <a:gd name="connsiteY17" fmla="*/ 607488 h 1214262"/>
                <a:gd name="connsiteX18" fmla="*/ 645726 w 1252678"/>
                <a:gd name="connsiteY18" fmla="*/ 289305 h 1214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52678" h="1214262">
                  <a:moveTo>
                    <a:pt x="645726" y="289305"/>
                  </a:moveTo>
                  <a:cubicBezTo>
                    <a:pt x="569790" y="289305"/>
                    <a:pt x="500271" y="317826"/>
                    <a:pt x="445012" y="362033"/>
                  </a:cubicBezTo>
                  <a:lnTo>
                    <a:pt x="239308" y="156507"/>
                  </a:lnTo>
                  <a:cubicBezTo>
                    <a:pt x="346795" y="60071"/>
                    <a:pt x="489041" y="0"/>
                    <a:pt x="645547" y="0"/>
                  </a:cubicBezTo>
                  <a:cubicBezTo>
                    <a:pt x="980664" y="0"/>
                    <a:pt x="1252679" y="271837"/>
                    <a:pt x="1252679" y="607132"/>
                  </a:cubicBezTo>
                  <a:cubicBezTo>
                    <a:pt x="1252679" y="942248"/>
                    <a:pt x="980842" y="1214263"/>
                    <a:pt x="645547" y="1214263"/>
                  </a:cubicBezTo>
                  <a:cubicBezTo>
                    <a:pt x="447864" y="1214263"/>
                    <a:pt x="272463" y="1119432"/>
                    <a:pt x="161767" y="972373"/>
                  </a:cubicBezTo>
                  <a:lnTo>
                    <a:pt x="60519" y="1049913"/>
                  </a:lnTo>
                  <a:cubicBezTo>
                    <a:pt x="51072" y="1054726"/>
                    <a:pt x="40020" y="1057756"/>
                    <a:pt x="28969" y="1054726"/>
                  </a:cubicBezTo>
                  <a:cubicBezTo>
                    <a:pt x="10074" y="1051518"/>
                    <a:pt x="-2582" y="1032623"/>
                    <a:pt x="448" y="1013550"/>
                  </a:cubicBezTo>
                  <a:lnTo>
                    <a:pt x="54280" y="631017"/>
                  </a:lnTo>
                  <a:cubicBezTo>
                    <a:pt x="57489" y="612123"/>
                    <a:pt x="74780" y="597862"/>
                    <a:pt x="93853" y="600893"/>
                  </a:cubicBezTo>
                  <a:cubicBezTo>
                    <a:pt x="221839" y="618361"/>
                    <a:pt x="348399" y="637256"/>
                    <a:pt x="476385" y="654725"/>
                  </a:cubicBezTo>
                  <a:cubicBezTo>
                    <a:pt x="495280" y="657934"/>
                    <a:pt x="509540" y="675224"/>
                    <a:pt x="507936" y="694298"/>
                  </a:cubicBezTo>
                  <a:cubicBezTo>
                    <a:pt x="507936" y="706954"/>
                    <a:pt x="503123" y="714797"/>
                    <a:pt x="493675" y="721214"/>
                  </a:cubicBezTo>
                  <a:lnTo>
                    <a:pt x="392427" y="798754"/>
                  </a:lnTo>
                  <a:cubicBezTo>
                    <a:pt x="450895" y="874690"/>
                    <a:pt x="542695" y="925314"/>
                    <a:pt x="645369" y="925314"/>
                  </a:cubicBezTo>
                  <a:cubicBezTo>
                    <a:pt x="820771" y="925314"/>
                    <a:pt x="963195" y="783068"/>
                    <a:pt x="963195" y="607488"/>
                  </a:cubicBezTo>
                  <a:cubicBezTo>
                    <a:pt x="963374" y="431552"/>
                    <a:pt x="821127" y="289305"/>
                    <a:pt x="645726" y="289305"/>
                  </a:cubicBezTo>
                  <a:close/>
                </a:path>
              </a:pathLst>
            </a:custGeom>
            <a:noFill/>
            <a:ln w="635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rmAutofit/>
            </a:bodyPr>
            <a:lstStyle/>
            <a:p>
              <a:pPr algn="ctr">
                <a:lnSpc>
                  <a:spcPct val="120000"/>
                </a:lnSpc>
              </a:pPr>
              <a:endParaRPr/>
            </a:p>
          </p:txBody>
        </p:sp>
        <p:sp>
          <p:nvSpPr>
            <p:cNvPr id="3" name="Title" descr="31be827c-f138-4f61-a50e-98122b062f51">
              <a:extLst>
                <a:ext uri="{FF2B5EF4-FFF2-40B4-BE49-F238E27FC236}">
                  <a16:creationId xmlns:a16="http://schemas.microsoft.com/office/drawing/2014/main" id="{2B28D8B6-4C3A-3339-3D02-1A7274744A3D}"/>
                </a:ext>
              </a:extLst>
            </p:cNvPr>
            <p:cNvSpPr>
              <a:spLocks/>
            </p:cNvSpPr>
            <p:nvPr/>
          </p:nvSpPr>
          <p:spPr>
            <a:xfrm>
              <a:off x="660400" y="1130301"/>
              <a:ext cx="10858500" cy="466042"/>
            </a:xfrm>
            <a:prstGeom prst="rect">
              <a:avLst/>
            </a:prstGeom>
            <a:noFill/>
            <a:ln w="76200">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anchor="ctr" anchorCtr="0">
              <a:normAutofit/>
            </a:bodyPr>
            <a:lstStyle/>
            <a:p>
              <a:pPr algn="l">
                <a:lnSpc>
                  <a:spcPct val="110000"/>
                </a:lnSpc>
              </a:pPr>
              <a:endParaRPr/>
            </a:p>
          </p:txBody>
        </p:sp>
        <p:grpSp>
          <p:nvGrpSpPr>
            <p:cNvPr id="37" name="组合 36" descr="13896e51-2dbe-4a61-94cc-43da3088cdf8">
              <a:extLst>
                <a:ext uri="{FF2B5EF4-FFF2-40B4-BE49-F238E27FC236}">
                  <a16:creationId xmlns:a16="http://schemas.microsoft.com/office/drawing/2014/main" id="{2A07113E-1789-0F3D-5C6B-0A09C58447B1}"/>
                </a:ext>
              </a:extLst>
            </p:cNvPr>
            <p:cNvGrpSpPr/>
            <p:nvPr/>
          </p:nvGrpSpPr>
          <p:grpSpPr>
            <a:xfrm>
              <a:off x="660400" y="1656359"/>
              <a:ext cx="4438272" cy="1998789"/>
              <a:chOff x="660400" y="1656359"/>
              <a:chExt cx="4438272" cy="1998789"/>
            </a:xfrm>
          </p:grpSpPr>
          <p:sp>
            <p:nvSpPr>
              <p:cNvPr id="4" name="Bullet1" descr="87f9d9df-c1eb-4916-bb9e-7e4c5bc619f5">
                <a:extLst>
                  <a:ext uri="{FF2B5EF4-FFF2-40B4-BE49-F238E27FC236}">
                    <a16:creationId xmlns:a16="http://schemas.microsoft.com/office/drawing/2014/main" id="{3A72B0AD-A4FC-95C6-D2AD-ED2843827C05}"/>
                  </a:ext>
                </a:extLst>
              </p:cNvPr>
              <p:cNvSpPr txBox="1">
                <a:spLocks/>
              </p:cNvSpPr>
              <p:nvPr/>
            </p:nvSpPr>
            <p:spPr>
              <a:xfrm>
                <a:off x="660400" y="1656359"/>
                <a:ext cx="3325813" cy="396683"/>
              </a:xfrm>
              <a:prstGeom prst="rect">
                <a:avLst/>
              </a:prstGeom>
              <a:noFill/>
              <a:ln>
                <a:noFill/>
              </a:ln>
            </p:spPr>
            <p:txBody>
              <a:bodyPr wrap="square" lIns="91440" tIns="45720" rIns="91440" bIns="45720" anchor="ctr" anchorCtr="0">
                <a:normAutofit/>
              </a:bodyPr>
              <a:lstStyle>
                <a:defPPr>
                  <a:defRPr lang="en-US"/>
                </a:defPPr>
                <a:lvl1pPr marR="0" lvl="0" indent="0" defTabSz="913765" fontAlgn="auto">
                  <a:spcBef>
                    <a:spcPts val="0"/>
                  </a:spcBef>
                  <a:spcAft>
                    <a:spcPts val="0"/>
                  </a:spcAft>
                  <a:buClrTx/>
                  <a:buSzPct val="25000"/>
                  <a:buFontTx/>
                  <a:buNone/>
                  <a:defRPr kumimoji="0" b="1" i="0" u="none" strike="noStrike" cap="none" spc="0" normalizeH="0" baseline="0">
                    <a:ln>
                      <a:noFill/>
                    </a:ln>
                    <a:solidFill>
                      <a:schemeClr val="tx1"/>
                    </a:solidFill>
                    <a:effectLst/>
                    <a:uLnTx/>
                    <a:uFillTx/>
                    <a:latin typeface="Arial" panose="020B0604020202020204" pitchFamily="34" charset="0"/>
                    <a:cs typeface="Arial" panose="020B0604020202020204"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gn="l">
                  <a:lnSpc>
                    <a:spcPct val="120000"/>
                  </a:lnSpc>
                  <a:spcBef>
                    <a:spcPct val="0"/>
                  </a:spcBef>
                  <a:spcAft>
                    <a:spcPct val="0"/>
                  </a:spcAft>
                </a:pPr>
                <a:r>
                  <a:rPr lang="en-US" sz="1800" b="1" i="0" u="none">
                    <a:solidFill>
                      <a:srgbClr val="2F2F2F"/>
                    </a:solidFill>
                    <a:ea typeface="微软雅黑"/>
                  </a:rPr>
                  <a:t>杨振宁先生生平简介</a:t>
                </a:r>
              </a:p>
            </p:txBody>
          </p:sp>
          <p:sp>
            <p:nvSpPr>
              <p:cNvPr id="5" name="Text1" descr="b2d16f45-e5b3-417d-a59c-0bec30101d73">
                <a:extLst>
                  <a:ext uri="{FF2B5EF4-FFF2-40B4-BE49-F238E27FC236}">
                    <a16:creationId xmlns:a16="http://schemas.microsoft.com/office/drawing/2014/main" id="{175AB660-388B-10E3-2B89-1E80A462513E}"/>
                  </a:ext>
                </a:extLst>
              </p:cNvPr>
              <p:cNvSpPr txBox="1">
                <a:spLocks/>
              </p:cNvSpPr>
              <p:nvPr/>
            </p:nvSpPr>
            <p:spPr>
              <a:xfrm>
                <a:off x="660400" y="2053042"/>
                <a:ext cx="3325813" cy="1602106"/>
              </a:xfrm>
              <a:prstGeom prst="rect">
                <a:avLst/>
              </a:prstGeom>
              <a:noFill/>
              <a:ln>
                <a:noFill/>
              </a:ln>
            </p:spPr>
            <p:txBody>
              <a:bodyPr wrap="square" lIns="91440" tIns="45720" rIns="91440" bIns="45720" anchor="t" anchorCtr="0">
                <a:normAutofit/>
              </a:bodyPr>
              <a:lstStyle/>
              <a:p>
                <a:pPr algn="l">
                  <a:lnSpc>
                    <a:spcPct val="120000"/>
                  </a:lnSpc>
                </a:pPr>
                <a:endParaRPr/>
              </a:p>
            </p:txBody>
          </p:sp>
          <p:sp>
            <p:nvSpPr>
              <p:cNvPr id="19" name="Number1" descr="057dcca9-8b86-4379-b56e-11480f428d0b">
                <a:extLst>
                  <a:ext uri="{FF2B5EF4-FFF2-40B4-BE49-F238E27FC236}">
                    <a16:creationId xmlns:a16="http://schemas.microsoft.com/office/drawing/2014/main" id="{E22525B4-D4B7-1D1D-ECAC-000B38658DC3}"/>
                  </a:ext>
                </a:extLst>
              </p:cNvPr>
              <p:cNvSpPr/>
              <p:nvPr/>
            </p:nvSpPr>
            <p:spPr>
              <a:xfrm flipH="1">
                <a:off x="4744190" y="2032994"/>
                <a:ext cx="354482" cy="354482"/>
              </a:xfrm>
              <a:prstGeom prst="ellipse">
                <a:avLst/>
              </a:prstGeom>
              <a:solidFill>
                <a:schemeClr val="bg1"/>
              </a:solidFill>
              <a:ln w="6350">
                <a:solidFill>
                  <a:schemeClr val="tx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none" anchor="ctr" anchorCtr="0">
                <a:normAutofit/>
              </a:bodyPr>
              <a:lstStyle/>
              <a:p>
                <a:pPr algn="ctr"/>
                <a:r>
                  <a:rPr lang="en-US" sz="1000" b="1" i="0" u="none">
                    <a:solidFill>
                      <a:srgbClr val="DC3E3E"/>
                    </a:solidFill>
                    <a:latin typeface="Arial"/>
                  </a:rPr>
                  <a:t>1</a:t>
                </a:r>
              </a:p>
            </p:txBody>
          </p:sp>
        </p:grpSp>
        <p:grpSp>
          <p:nvGrpSpPr>
            <p:cNvPr id="38" name="组合 37" descr="eb779551-3eef-4964-8d5b-fd820aa1907d">
              <a:extLst>
                <a:ext uri="{FF2B5EF4-FFF2-40B4-BE49-F238E27FC236}">
                  <a16:creationId xmlns:a16="http://schemas.microsoft.com/office/drawing/2014/main" id="{5FC58DE7-9704-01A7-8E28-E33B34C7A193}"/>
                </a:ext>
              </a:extLst>
            </p:cNvPr>
            <p:cNvGrpSpPr/>
            <p:nvPr/>
          </p:nvGrpSpPr>
          <p:grpSpPr>
            <a:xfrm>
              <a:off x="6526260" y="1656360"/>
              <a:ext cx="4992641" cy="1998789"/>
              <a:chOff x="6526260" y="1656360"/>
              <a:chExt cx="4992641" cy="1998789"/>
            </a:xfrm>
          </p:grpSpPr>
          <p:sp>
            <p:nvSpPr>
              <p:cNvPr id="24" name="Bullet2" descr="4c8ae0cc-524d-4f9e-a5ac-2be577c5962b">
                <a:extLst>
                  <a:ext uri="{FF2B5EF4-FFF2-40B4-BE49-F238E27FC236}">
                    <a16:creationId xmlns:a16="http://schemas.microsoft.com/office/drawing/2014/main" id="{9C8384A8-E188-180F-223D-995A7A03A397}"/>
                  </a:ext>
                </a:extLst>
              </p:cNvPr>
              <p:cNvSpPr txBox="1">
                <a:spLocks/>
              </p:cNvSpPr>
              <p:nvPr/>
            </p:nvSpPr>
            <p:spPr>
              <a:xfrm flipH="1">
                <a:off x="8193088" y="1656360"/>
                <a:ext cx="3325813" cy="396683"/>
              </a:xfrm>
              <a:prstGeom prst="rect">
                <a:avLst/>
              </a:prstGeom>
              <a:noFill/>
              <a:ln>
                <a:noFill/>
              </a:ln>
            </p:spPr>
            <p:txBody>
              <a:bodyPr wrap="square" lIns="91440" tIns="45720" rIns="91440" bIns="45720" anchor="ctr" anchorCtr="0">
                <a:normAutofit/>
              </a:bodyPr>
              <a:lstStyle>
                <a:defPPr>
                  <a:defRPr lang="en-US"/>
                </a:defPPr>
                <a:lvl1pPr marR="0" lvl="0" indent="0" defTabSz="913765" fontAlgn="auto">
                  <a:spcBef>
                    <a:spcPts val="0"/>
                  </a:spcBef>
                  <a:spcAft>
                    <a:spcPts val="0"/>
                  </a:spcAft>
                  <a:buClrTx/>
                  <a:buSzPct val="25000"/>
                  <a:buFontTx/>
                  <a:buNone/>
                  <a:defRPr kumimoji="0" b="1" i="0" u="none" strike="noStrike" cap="none" spc="0" normalizeH="0" baseline="0">
                    <a:ln>
                      <a:noFill/>
                    </a:ln>
                    <a:solidFill>
                      <a:schemeClr val="tx1"/>
                    </a:solidFill>
                    <a:effectLst/>
                    <a:uLnTx/>
                    <a:uFillTx/>
                    <a:latin typeface="Arial" panose="020B0604020202020204" pitchFamily="34" charset="0"/>
                    <a:cs typeface="Arial" panose="020B0604020202020204"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gn="l">
                  <a:lnSpc>
                    <a:spcPct val="120000"/>
                  </a:lnSpc>
                  <a:spcBef>
                    <a:spcPct val="0"/>
                  </a:spcBef>
                  <a:spcAft>
                    <a:spcPct val="0"/>
                  </a:spcAft>
                </a:pPr>
                <a:r>
                  <a:rPr lang="zh-CN" altLang="en-US" sz="1800" b="1" i="0" u="none" dirty="0">
                    <a:solidFill>
                      <a:srgbClr val="2F2F2F"/>
                    </a:solidFill>
                    <a:ea typeface="微软雅黑"/>
                  </a:rPr>
                  <a:t>功绩</a:t>
                </a:r>
                <a:endParaRPr lang="en-US" sz="1800" b="1" i="0" u="none" dirty="0">
                  <a:solidFill>
                    <a:srgbClr val="2F2F2F"/>
                  </a:solidFill>
                  <a:ea typeface="微软雅黑"/>
                </a:endParaRPr>
              </a:p>
            </p:txBody>
          </p:sp>
          <p:sp>
            <p:nvSpPr>
              <p:cNvPr id="25" name="Text2" descr="bc32bfa7-b78a-4bf3-916a-aed5b1cc92cf">
                <a:extLst>
                  <a:ext uri="{FF2B5EF4-FFF2-40B4-BE49-F238E27FC236}">
                    <a16:creationId xmlns:a16="http://schemas.microsoft.com/office/drawing/2014/main" id="{AB95F62D-D32A-B2DB-2CC3-BD0909E5A6C1}"/>
                  </a:ext>
                </a:extLst>
              </p:cNvPr>
              <p:cNvSpPr txBox="1">
                <a:spLocks/>
              </p:cNvSpPr>
              <p:nvPr/>
            </p:nvSpPr>
            <p:spPr>
              <a:xfrm flipH="1">
                <a:off x="8193088" y="2053043"/>
                <a:ext cx="3325813" cy="1602106"/>
              </a:xfrm>
              <a:prstGeom prst="rect">
                <a:avLst/>
              </a:prstGeom>
              <a:noFill/>
              <a:ln>
                <a:noFill/>
              </a:ln>
            </p:spPr>
            <p:txBody>
              <a:bodyPr wrap="square" lIns="91440" tIns="45720" rIns="91440" bIns="45720" anchor="t" anchorCtr="0">
                <a:normAutofit/>
              </a:bodyPr>
              <a:lstStyle/>
              <a:p>
                <a:pPr algn="l">
                  <a:lnSpc>
                    <a:spcPct val="120000"/>
                  </a:lnSpc>
                </a:pPr>
                <a:endParaRPr/>
              </a:p>
            </p:txBody>
          </p:sp>
          <p:sp>
            <p:nvSpPr>
              <p:cNvPr id="23" name="Number2" descr="9d05310b-5106-4432-bf2a-1dfb727200e0">
                <a:extLst>
                  <a:ext uri="{FF2B5EF4-FFF2-40B4-BE49-F238E27FC236}">
                    <a16:creationId xmlns:a16="http://schemas.microsoft.com/office/drawing/2014/main" id="{AEEF5687-5809-8623-C2C7-C052A118C047}"/>
                  </a:ext>
                </a:extLst>
              </p:cNvPr>
              <p:cNvSpPr/>
              <p:nvPr/>
            </p:nvSpPr>
            <p:spPr>
              <a:xfrm>
                <a:off x="6526260" y="2222334"/>
                <a:ext cx="354482" cy="354482"/>
              </a:xfrm>
              <a:prstGeom prst="ellipse">
                <a:avLst/>
              </a:prstGeom>
              <a:solidFill>
                <a:schemeClr val="bg1"/>
              </a:solidFill>
              <a:ln w="6350">
                <a:solidFill>
                  <a:schemeClr val="tx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none" anchor="ctr" anchorCtr="0">
                <a:normAutofit/>
              </a:bodyPr>
              <a:lstStyle/>
              <a:p>
                <a:pPr algn="ctr"/>
                <a:r>
                  <a:rPr lang="en-US" sz="1000" b="1" i="0" u="none">
                    <a:solidFill>
                      <a:srgbClr val="DC3E3E"/>
                    </a:solidFill>
                    <a:latin typeface="Arial"/>
                  </a:rPr>
                  <a:t>2</a:t>
                </a:r>
              </a:p>
            </p:txBody>
          </p:sp>
        </p:grpSp>
        <p:grpSp>
          <p:nvGrpSpPr>
            <p:cNvPr id="39" name="组合 38" descr="4e6ff970-32df-49de-9878-2ed14fa57475">
              <a:extLst>
                <a:ext uri="{FF2B5EF4-FFF2-40B4-BE49-F238E27FC236}">
                  <a16:creationId xmlns:a16="http://schemas.microsoft.com/office/drawing/2014/main" id="{8ED43A12-FF13-0C0A-95D6-948209A93C04}"/>
                </a:ext>
              </a:extLst>
            </p:cNvPr>
            <p:cNvGrpSpPr/>
            <p:nvPr/>
          </p:nvGrpSpPr>
          <p:grpSpPr>
            <a:xfrm>
              <a:off x="7741740" y="4135311"/>
              <a:ext cx="3777161" cy="1998789"/>
              <a:chOff x="7741740" y="4135311"/>
              <a:chExt cx="3777161" cy="1998789"/>
            </a:xfrm>
          </p:grpSpPr>
          <p:sp>
            <p:nvSpPr>
              <p:cNvPr id="29" name="Bullet3" descr="99fa15df-4b4d-4077-8331-8f19efd1e602">
                <a:extLst>
                  <a:ext uri="{FF2B5EF4-FFF2-40B4-BE49-F238E27FC236}">
                    <a16:creationId xmlns:a16="http://schemas.microsoft.com/office/drawing/2014/main" id="{86C7E91F-8F23-7B2B-5806-9BB6F09DF2C7}"/>
                  </a:ext>
                </a:extLst>
              </p:cNvPr>
              <p:cNvSpPr txBox="1">
                <a:spLocks/>
              </p:cNvSpPr>
              <p:nvPr/>
            </p:nvSpPr>
            <p:spPr>
              <a:xfrm flipH="1">
                <a:off x="8193088" y="4135311"/>
                <a:ext cx="3325813" cy="396683"/>
              </a:xfrm>
              <a:prstGeom prst="rect">
                <a:avLst/>
              </a:prstGeom>
              <a:noFill/>
              <a:ln>
                <a:noFill/>
              </a:ln>
            </p:spPr>
            <p:txBody>
              <a:bodyPr wrap="square" lIns="91440" tIns="45720" rIns="91440" bIns="45720" anchor="ctr" anchorCtr="0">
                <a:normAutofit/>
              </a:bodyPr>
              <a:lstStyle>
                <a:defPPr>
                  <a:defRPr lang="en-US"/>
                </a:defPPr>
                <a:lvl1pPr marR="0" lvl="0" indent="0" defTabSz="913765" fontAlgn="auto">
                  <a:spcBef>
                    <a:spcPts val="0"/>
                  </a:spcBef>
                  <a:spcAft>
                    <a:spcPts val="0"/>
                  </a:spcAft>
                  <a:buClrTx/>
                  <a:buSzPct val="25000"/>
                  <a:buFontTx/>
                  <a:buNone/>
                  <a:defRPr kumimoji="0" b="1" i="0" u="none" strike="noStrike" cap="none" spc="0" normalizeH="0" baseline="0">
                    <a:ln>
                      <a:noFill/>
                    </a:ln>
                    <a:solidFill>
                      <a:schemeClr val="tx1"/>
                    </a:solidFill>
                    <a:effectLst/>
                    <a:uLnTx/>
                    <a:uFillTx/>
                    <a:latin typeface="Arial" panose="020B0604020202020204" pitchFamily="34" charset="0"/>
                    <a:cs typeface="Arial" panose="020B0604020202020204"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gn="l">
                  <a:lnSpc>
                    <a:spcPct val="120000"/>
                  </a:lnSpc>
                  <a:spcBef>
                    <a:spcPct val="0"/>
                  </a:spcBef>
                  <a:spcAft>
                    <a:spcPct val="0"/>
                  </a:spcAft>
                </a:pPr>
                <a:r>
                  <a:rPr lang="en-US" sz="1800" b="1" i="0" u="none" dirty="0" err="1">
                    <a:solidFill>
                      <a:srgbClr val="2F2F2F"/>
                    </a:solidFill>
                    <a:ea typeface="微软雅黑"/>
                  </a:rPr>
                  <a:t>科学家精神</a:t>
                </a:r>
                <a:endParaRPr lang="en-US" sz="1800" b="1" i="0" u="none" dirty="0">
                  <a:solidFill>
                    <a:srgbClr val="2F2F2F"/>
                  </a:solidFill>
                  <a:ea typeface="微软雅黑"/>
                </a:endParaRPr>
              </a:p>
            </p:txBody>
          </p:sp>
          <p:sp>
            <p:nvSpPr>
              <p:cNvPr id="30" name="Text3" descr="64f2f51d-5811-4193-b9e2-b8301ff98e83">
                <a:extLst>
                  <a:ext uri="{FF2B5EF4-FFF2-40B4-BE49-F238E27FC236}">
                    <a16:creationId xmlns:a16="http://schemas.microsoft.com/office/drawing/2014/main" id="{BE24E1FD-9427-028F-B8AB-D83B145264AC}"/>
                  </a:ext>
                </a:extLst>
              </p:cNvPr>
              <p:cNvSpPr txBox="1">
                <a:spLocks/>
              </p:cNvSpPr>
              <p:nvPr/>
            </p:nvSpPr>
            <p:spPr>
              <a:xfrm flipH="1">
                <a:off x="8193088" y="4531994"/>
                <a:ext cx="3325813" cy="1602106"/>
              </a:xfrm>
              <a:prstGeom prst="rect">
                <a:avLst/>
              </a:prstGeom>
              <a:noFill/>
              <a:ln>
                <a:noFill/>
              </a:ln>
            </p:spPr>
            <p:txBody>
              <a:bodyPr wrap="square" lIns="91440" tIns="45720" rIns="91440" bIns="45720" anchor="t" anchorCtr="0">
                <a:normAutofit/>
              </a:bodyPr>
              <a:lstStyle/>
              <a:p>
                <a:pPr algn="l">
                  <a:lnSpc>
                    <a:spcPct val="120000"/>
                  </a:lnSpc>
                </a:pPr>
                <a:endParaRPr/>
              </a:p>
            </p:txBody>
          </p:sp>
          <p:sp>
            <p:nvSpPr>
              <p:cNvPr id="28" name="Number3" descr="d6e19958-a4f1-46e7-ba3e-2b9a0c1f150b">
                <a:extLst>
                  <a:ext uri="{FF2B5EF4-FFF2-40B4-BE49-F238E27FC236}">
                    <a16:creationId xmlns:a16="http://schemas.microsoft.com/office/drawing/2014/main" id="{53340414-BE48-64FA-2590-0EA9266A7E11}"/>
                  </a:ext>
                </a:extLst>
              </p:cNvPr>
              <p:cNvSpPr/>
              <p:nvPr/>
            </p:nvSpPr>
            <p:spPr>
              <a:xfrm>
                <a:off x="7741740" y="4354753"/>
                <a:ext cx="354482" cy="354482"/>
              </a:xfrm>
              <a:prstGeom prst="ellipse">
                <a:avLst/>
              </a:prstGeom>
              <a:solidFill>
                <a:schemeClr val="bg1"/>
              </a:solidFill>
              <a:ln w="6350">
                <a:solidFill>
                  <a:schemeClr val="tx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none" anchor="ctr" anchorCtr="0">
                <a:normAutofit/>
              </a:bodyPr>
              <a:lstStyle/>
              <a:p>
                <a:pPr algn="ctr"/>
                <a:r>
                  <a:rPr lang="en-US" sz="1000" b="1" i="0" u="none">
                    <a:solidFill>
                      <a:srgbClr val="DC3E3E"/>
                    </a:solidFill>
                    <a:latin typeface="Arial"/>
                  </a:rPr>
                  <a:t>3</a:t>
                </a:r>
              </a:p>
            </p:txBody>
          </p:sp>
        </p:grpSp>
        <p:grpSp>
          <p:nvGrpSpPr>
            <p:cNvPr id="40" name="组合 39" descr="db3a2f4d-b4e8-41b4-b7b4-e33f7be88040">
              <a:extLst>
                <a:ext uri="{FF2B5EF4-FFF2-40B4-BE49-F238E27FC236}">
                  <a16:creationId xmlns:a16="http://schemas.microsoft.com/office/drawing/2014/main" id="{5535DC81-A7F4-E73C-1875-E325994317E7}"/>
                </a:ext>
              </a:extLst>
            </p:cNvPr>
            <p:cNvGrpSpPr/>
            <p:nvPr/>
          </p:nvGrpSpPr>
          <p:grpSpPr>
            <a:xfrm>
              <a:off x="660400" y="4093571"/>
              <a:ext cx="4308970" cy="2040529"/>
              <a:chOff x="660400" y="4093571"/>
              <a:chExt cx="4308970" cy="2040529"/>
            </a:xfrm>
          </p:grpSpPr>
          <p:sp>
            <p:nvSpPr>
              <p:cNvPr id="44" name="Bullet4" descr="d30b421b-2435-4f75-af61-7715494bdc94">
                <a:extLst>
                  <a:ext uri="{FF2B5EF4-FFF2-40B4-BE49-F238E27FC236}">
                    <a16:creationId xmlns:a16="http://schemas.microsoft.com/office/drawing/2014/main" id="{5FDCD1C1-5694-B0C0-8971-74296BC78C95}"/>
                  </a:ext>
                </a:extLst>
              </p:cNvPr>
              <p:cNvSpPr txBox="1">
                <a:spLocks/>
              </p:cNvSpPr>
              <p:nvPr/>
            </p:nvSpPr>
            <p:spPr>
              <a:xfrm>
                <a:off x="660400" y="4135311"/>
                <a:ext cx="3325813" cy="396683"/>
              </a:xfrm>
              <a:prstGeom prst="rect">
                <a:avLst/>
              </a:prstGeom>
              <a:noFill/>
              <a:ln>
                <a:noFill/>
              </a:ln>
            </p:spPr>
            <p:txBody>
              <a:bodyPr wrap="square" lIns="91440" tIns="45720" rIns="91440" bIns="45720" anchor="ctr" anchorCtr="0">
                <a:normAutofit/>
              </a:bodyPr>
              <a:lstStyle>
                <a:defPPr>
                  <a:defRPr lang="en-US"/>
                </a:defPPr>
                <a:lvl1pPr marR="0" lvl="0" indent="0" defTabSz="913765" fontAlgn="auto">
                  <a:spcBef>
                    <a:spcPts val="0"/>
                  </a:spcBef>
                  <a:spcAft>
                    <a:spcPts val="0"/>
                  </a:spcAft>
                  <a:buClrTx/>
                  <a:buSzPct val="25000"/>
                  <a:buFontTx/>
                  <a:buNone/>
                  <a:defRPr kumimoji="0" b="1" i="0" u="none" strike="noStrike" cap="none" spc="0" normalizeH="0" baseline="0">
                    <a:ln>
                      <a:noFill/>
                    </a:ln>
                    <a:solidFill>
                      <a:schemeClr val="tx1"/>
                    </a:solidFill>
                    <a:effectLst/>
                    <a:uLnTx/>
                    <a:uFillTx/>
                    <a:latin typeface="Arial" panose="020B0604020202020204" pitchFamily="34" charset="0"/>
                    <a:cs typeface="Arial" panose="020B0604020202020204"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gn="l">
                  <a:lnSpc>
                    <a:spcPct val="120000"/>
                  </a:lnSpc>
                  <a:spcBef>
                    <a:spcPct val="0"/>
                  </a:spcBef>
                  <a:spcAft>
                    <a:spcPct val="0"/>
                  </a:spcAft>
                </a:pPr>
                <a:r>
                  <a:rPr lang="en-US" sz="1800" b="1" i="0" u="none" dirty="0" err="1">
                    <a:solidFill>
                      <a:srgbClr val="2F2F2F"/>
                    </a:solidFill>
                    <a:ea typeface="微软雅黑"/>
                  </a:rPr>
                  <a:t>总结</a:t>
                </a:r>
                <a:endParaRPr lang="en-US" sz="1800" b="1" i="0" u="none" dirty="0">
                  <a:solidFill>
                    <a:srgbClr val="2F2F2F"/>
                  </a:solidFill>
                  <a:ea typeface="微软雅黑"/>
                </a:endParaRPr>
              </a:p>
            </p:txBody>
          </p:sp>
          <p:sp>
            <p:nvSpPr>
              <p:cNvPr id="45" name="Text4" descr="a320d127-3095-4760-a6d5-d877158a70b6">
                <a:extLst>
                  <a:ext uri="{FF2B5EF4-FFF2-40B4-BE49-F238E27FC236}">
                    <a16:creationId xmlns:a16="http://schemas.microsoft.com/office/drawing/2014/main" id="{CFEA226C-D54F-7504-072E-4A2198E02F57}"/>
                  </a:ext>
                </a:extLst>
              </p:cNvPr>
              <p:cNvSpPr txBox="1">
                <a:spLocks/>
              </p:cNvSpPr>
              <p:nvPr/>
            </p:nvSpPr>
            <p:spPr>
              <a:xfrm>
                <a:off x="660400" y="4531994"/>
                <a:ext cx="3325813" cy="1602106"/>
              </a:xfrm>
              <a:prstGeom prst="rect">
                <a:avLst/>
              </a:prstGeom>
              <a:noFill/>
              <a:ln>
                <a:noFill/>
              </a:ln>
            </p:spPr>
            <p:txBody>
              <a:bodyPr wrap="square" lIns="91440" tIns="45720" rIns="91440" bIns="45720" anchor="t" anchorCtr="0">
                <a:normAutofit/>
              </a:bodyPr>
              <a:lstStyle/>
              <a:p>
                <a:pPr algn="l">
                  <a:lnSpc>
                    <a:spcPct val="120000"/>
                  </a:lnSpc>
                </a:pPr>
                <a:endParaRPr/>
              </a:p>
            </p:txBody>
          </p:sp>
          <p:sp>
            <p:nvSpPr>
              <p:cNvPr id="43" name="Number4" descr="8aa87801-fad6-44ef-a4c6-977af8ad0ae6">
                <a:extLst>
                  <a:ext uri="{FF2B5EF4-FFF2-40B4-BE49-F238E27FC236}">
                    <a16:creationId xmlns:a16="http://schemas.microsoft.com/office/drawing/2014/main" id="{5C980E9B-AB89-ED2F-B07E-D4CE05B1E0FC}"/>
                  </a:ext>
                </a:extLst>
              </p:cNvPr>
              <p:cNvSpPr/>
              <p:nvPr/>
            </p:nvSpPr>
            <p:spPr>
              <a:xfrm flipH="1">
                <a:off x="4614888" y="4093571"/>
                <a:ext cx="354482" cy="354482"/>
              </a:xfrm>
              <a:prstGeom prst="ellipse">
                <a:avLst/>
              </a:prstGeom>
              <a:solidFill>
                <a:schemeClr val="bg1"/>
              </a:solidFill>
              <a:ln w="6350">
                <a:solidFill>
                  <a:schemeClr val="tx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none" anchor="ctr" anchorCtr="0">
                <a:normAutofit/>
              </a:bodyPr>
              <a:lstStyle/>
              <a:p>
                <a:pPr algn="ctr"/>
                <a:r>
                  <a:rPr lang="en-US" sz="1000" b="1" i="0" u="none">
                    <a:solidFill>
                      <a:srgbClr val="DC3E3E"/>
                    </a:solidFill>
                    <a:latin typeface="Arial"/>
                  </a:rPr>
                  <a:t>4</a:t>
                </a: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descr="70036708-bb44-461a-b06b-810d50af7002"/>
          <p:cNvSpPr>
            <a:spLocks noGrp="1"/>
          </p:cNvSpPr>
          <p:nvPr>
            <p:ph type="title" hasCustomPrompt="1"/>
          </p:nvPr>
        </p:nvSpPr>
        <p:spPr/>
        <p:txBody>
          <a:bodyPr anchorCtr="0"/>
          <a:lstStyle/>
          <a:p>
            <a:pPr algn="l">
              <a:lnSpc>
                <a:spcPct val="100000"/>
              </a:lnSpc>
              <a:spcBef>
                <a:spcPct val="0"/>
              </a:spcBef>
            </a:pPr>
            <a:r>
              <a:rPr lang="en-US" sz="3600" b="1" i="0" u="none">
                <a:solidFill>
                  <a:srgbClr val="2F2F2F"/>
                </a:solidFill>
                <a:ea typeface="微软雅黑"/>
              </a:rPr>
              <a:t>杨振宁先生生平简介</a:t>
            </a:r>
          </a:p>
        </p:txBody>
      </p:sp>
      <p:sp>
        <p:nvSpPr>
          <p:cNvPr id="25" name="文本占位符 24" descr="6ffe8f73-58e3-4410-9fc9-c577590f48bf"/>
          <p:cNvSpPr>
            <a:spLocks noGrp="1"/>
          </p:cNvSpPr>
          <p:nvPr>
            <p:ph type="body" sz="quarter" idx="1" hasCustomPrompt="1"/>
          </p:nvPr>
        </p:nvSpPr>
        <p:spPr/>
        <p:txBody>
          <a:bodyPr anchorCtr="0"/>
          <a:lstStyle/>
          <a:p>
            <a:pPr algn="l">
              <a:lnSpc>
                <a:spcPct val="120000"/>
              </a:lnSpc>
              <a:spcBef>
                <a:spcPts val="1000"/>
              </a:spcBef>
            </a:pPr>
            <a:r>
              <a:rPr lang="en-US" sz="2000" b="0" i="0" u="none" dirty="0" err="1">
                <a:solidFill>
                  <a:srgbClr val="2F2F2F"/>
                </a:solidFill>
                <a:ea typeface="微软雅黑"/>
              </a:rPr>
              <a:t>了解杨振宁先生的成长轨迹</a:t>
            </a:r>
            <a:endParaRPr lang="en-US" sz="2000" b="0" i="0" u="none" dirty="0">
              <a:solidFill>
                <a:srgbClr val="2F2F2F"/>
              </a:solidFill>
              <a:ea typeface="微软雅黑"/>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535a26b2-0353-44c2-8937-b5cbb866b999"/>
          <p:cNvSpPr>
            <a:spLocks noGrp="1"/>
          </p:cNvSpPr>
          <p:nvPr>
            <p:ph type="title" hasCustomPrompt="1"/>
          </p:nvPr>
        </p:nvSpPr>
        <p:spPr/>
        <p:txBody>
          <a:bodyPr anchorCtr="0"/>
          <a:lstStyle/>
          <a:p>
            <a:pPr algn="l">
              <a:lnSpc>
                <a:spcPct val="100000"/>
              </a:lnSpc>
              <a:spcBef>
                <a:spcPct val="0"/>
              </a:spcBef>
            </a:pPr>
            <a:r>
              <a:rPr lang="en-US" sz="2800" b="1" i="0" u="none">
                <a:solidFill>
                  <a:srgbClr val="2F2F2F"/>
                </a:solidFill>
                <a:ea typeface="微软雅黑"/>
              </a:rPr>
              <a:t>基本信息</a:t>
            </a:r>
          </a:p>
        </p:txBody>
      </p:sp>
      <p:sp>
        <p:nvSpPr>
          <p:cNvPr id="4" name="文本框 3">
            <a:extLst>
              <a:ext uri="{FF2B5EF4-FFF2-40B4-BE49-F238E27FC236}">
                <a16:creationId xmlns:a16="http://schemas.microsoft.com/office/drawing/2014/main" id="{C0C84533-2FC7-9C9D-DC52-E6BCB9CE04CE}"/>
              </a:ext>
            </a:extLst>
          </p:cNvPr>
          <p:cNvSpPr txBox="1"/>
          <p:nvPr/>
        </p:nvSpPr>
        <p:spPr>
          <a:xfrm>
            <a:off x="2113280" y="2047240"/>
            <a:ext cx="8239760" cy="3046988"/>
          </a:xfrm>
          <a:prstGeom prst="rect">
            <a:avLst/>
          </a:prstGeom>
          <a:noFill/>
        </p:spPr>
        <p:txBody>
          <a:bodyPr wrap="square" rtlCol="0">
            <a:spAutoFit/>
          </a:bodyPr>
          <a:lstStyle/>
          <a:p>
            <a:r>
              <a:rPr lang="zh-CN" altLang="en-US" sz="2400" dirty="0"/>
              <a:t>       杨振宁先生（</a:t>
            </a:r>
            <a:r>
              <a:rPr lang="en-US" altLang="zh-CN" sz="2400" dirty="0"/>
              <a:t>C. N. Yang</a:t>
            </a:r>
            <a:r>
              <a:rPr lang="zh-CN" altLang="en-US" sz="2400" dirty="0"/>
              <a:t>，中文常写作“杨振宁”或“杨振宁先生”）是二十世纪最具影响力的理论物理学家之一。他因与李政道共同提出弱相互作用中宇称不守恒而获得</a:t>
            </a:r>
            <a:r>
              <a:rPr lang="en-US" altLang="zh-CN" sz="2400" dirty="0"/>
              <a:t>1957</a:t>
            </a:r>
            <a:r>
              <a:rPr lang="zh-CN" altLang="en-US" sz="2400" dirty="0"/>
              <a:t>年诺贝尔物理学奖，并与罗伯特</a:t>
            </a:r>
            <a:r>
              <a:rPr lang="en-US" altLang="zh-CN" sz="2400" dirty="0"/>
              <a:t>·</a:t>
            </a:r>
            <a:r>
              <a:rPr lang="zh-CN" altLang="en-US" sz="2400" dirty="0"/>
              <a:t>米尔斯合作创立了非阿贝尔规范场论（</a:t>
            </a:r>
            <a:r>
              <a:rPr lang="en-US" altLang="zh-CN" sz="2400" dirty="0"/>
              <a:t>Yang–Mills </a:t>
            </a:r>
            <a:r>
              <a:rPr lang="zh-CN" altLang="en-US" sz="2400" dirty="0"/>
              <a:t>理论），对标准模型与现代物理和数学的发展起到根本性作用。下文按时间与主题顺序，尽可能详尽、严谨地介绍他的生平轨迹、主要学术贡献、社会与学术影响，以及其学术与人格精神。</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535a26b2-0353-44c2-8937-b5cbb866b999"/>
          <p:cNvSpPr>
            <a:spLocks noGrp="1"/>
          </p:cNvSpPr>
          <p:nvPr>
            <p:ph type="title" hasCustomPrompt="1"/>
          </p:nvPr>
        </p:nvSpPr>
        <p:spPr/>
        <p:txBody>
          <a:bodyPr anchorCtr="0"/>
          <a:lstStyle/>
          <a:p>
            <a:pPr algn="l">
              <a:lnSpc>
                <a:spcPct val="100000"/>
              </a:lnSpc>
              <a:spcBef>
                <a:spcPct val="0"/>
              </a:spcBef>
            </a:pPr>
            <a:r>
              <a:rPr lang="en-US" sz="2800" b="1" i="0" u="none">
                <a:solidFill>
                  <a:srgbClr val="2F2F2F"/>
                </a:solidFill>
                <a:ea typeface="微软雅黑"/>
              </a:rPr>
              <a:t>教育经历</a:t>
            </a:r>
          </a:p>
        </p:txBody>
      </p:sp>
      <p:grpSp>
        <p:nvGrpSpPr>
          <p:cNvPr id="9" name="27fdb139-ded2-439e-82b1-70c7f3106d3f.source.3.zh-Hans.pptx" descr="7e4a52b0-ad19-4b0e-8ef2-be77c3613a4a">
            <a:extLst>
              <a:ext uri="{FF2B5EF4-FFF2-40B4-BE49-F238E27FC236}">
                <a16:creationId xmlns:a16="http://schemas.microsoft.com/office/drawing/2014/main" id="{C8898C1B-B8F2-C21B-7B63-3C1699BF651B}"/>
              </a:ext>
            </a:extLst>
          </p:cNvPr>
          <p:cNvGrpSpPr/>
          <p:nvPr/>
        </p:nvGrpSpPr>
        <p:grpSpPr>
          <a:xfrm>
            <a:off x="660400" y="1130300"/>
            <a:ext cx="10858500" cy="3936999"/>
            <a:chOff x="660400" y="1130300"/>
            <a:chExt cx="10858500" cy="3936999"/>
          </a:xfrm>
        </p:grpSpPr>
        <p:cxnSp>
          <p:nvCxnSpPr>
            <p:cNvPr id="22" name="îŝļïdè" descr="45a4faca-6299-431d-b37d-f3f719acdd39">
              <a:extLst>
                <a:ext uri="{FF2B5EF4-FFF2-40B4-BE49-F238E27FC236}">
                  <a16:creationId xmlns:a16="http://schemas.microsoft.com/office/drawing/2014/main" id="{6F1D9886-2130-4A5F-9BE1-AB6BBBC5A494}"/>
                </a:ext>
              </a:extLst>
            </p:cNvPr>
            <p:cNvCxnSpPr>
              <a:cxnSpLocks/>
            </p:cNvCxnSpPr>
            <p:nvPr/>
          </p:nvCxnSpPr>
          <p:spPr>
            <a:xfrm>
              <a:off x="1235421" y="4854483"/>
              <a:ext cx="572966" cy="0"/>
            </a:xfrm>
            <a:prstGeom prst="line">
              <a:avLst/>
            </a:prstGeom>
            <a:ln>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 name="îṣ1îdè" descr="fd836a72-a92a-4709-a098-ac4f6cf3687b">
              <a:extLst>
                <a:ext uri="{FF2B5EF4-FFF2-40B4-BE49-F238E27FC236}">
                  <a16:creationId xmlns:a16="http://schemas.microsoft.com/office/drawing/2014/main" id="{01869C08-3CD5-438B-BB8D-8414564AD88C}"/>
                </a:ext>
              </a:extLst>
            </p:cNvPr>
            <p:cNvCxnSpPr>
              <a:cxnSpLocks/>
            </p:cNvCxnSpPr>
            <p:nvPr/>
          </p:nvCxnSpPr>
          <p:spPr>
            <a:xfrm>
              <a:off x="4712697" y="4854483"/>
              <a:ext cx="572966" cy="0"/>
            </a:xfrm>
            <a:prstGeom prst="line">
              <a:avLst/>
            </a:prstGeom>
            <a:ln>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48" name="îṣľide" descr="d2435dc8-909e-494e-a73f-3ee051b0d1ee">
              <a:extLst>
                <a:ext uri="{FF2B5EF4-FFF2-40B4-BE49-F238E27FC236}">
                  <a16:creationId xmlns:a16="http://schemas.microsoft.com/office/drawing/2014/main" id="{F2D68796-EE83-4CB9-B34A-17F8BFE39F32}"/>
                </a:ext>
              </a:extLst>
            </p:cNvPr>
            <p:cNvCxnSpPr>
              <a:cxnSpLocks/>
            </p:cNvCxnSpPr>
            <p:nvPr/>
          </p:nvCxnSpPr>
          <p:spPr>
            <a:xfrm>
              <a:off x="8189974" y="4854483"/>
              <a:ext cx="572966" cy="0"/>
            </a:xfrm>
            <a:prstGeom prst="line">
              <a:avLst/>
            </a:prstGeom>
            <a:ln>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sp>
          <p:nvSpPr>
            <p:cNvPr id="3" name="Title" descr="c7b1a1b3-9346-4709-baa7-be828f8e255c">
              <a:extLst>
                <a:ext uri="{FF2B5EF4-FFF2-40B4-BE49-F238E27FC236}">
                  <a16:creationId xmlns:a16="http://schemas.microsoft.com/office/drawing/2014/main" id="{45D41D06-88D1-C1A2-921A-4B071AAD0BF9}"/>
                </a:ext>
              </a:extLst>
            </p:cNvPr>
            <p:cNvSpPr txBox="1"/>
            <p:nvPr/>
          </p:nvSpPr>
          <p:spPr>
            <a:xfrm>
              <a:off x="660400" y="1130300"/>
              <a:ext cx="10858500" cy="461665"/>
            </a:xfrm>
            <a:prstGeom prst="rect">
              <a:avLst/>
            </a:prstGeom>
            <a:noFill/>
          </p:spPr>
          <p:txBody>
            <a:bodyPr vert="horz" wrap="square" rtlCol="0" anchor="t" anchorCtr="1">
              <a:normAutofit/>
            </a:bodyPr>
            <a:lstStyle/>
            <a:p>
              <a:pPr algn="ctr"/>
              <a:r>
                <a:rPr lang="en-US" sz="2400" b="1" i="0" u="none">
                  <a:solidFill>
                    <a:srgbClr val="2F2F2F"/>
                  </a:solidFill>
                  <a:ea typeface="微软雅黑"/>
                </a:rPr>
                <a:t>回顾杨振宁先生的求学之路</a:t>
              </a:r>
            </a:p>
          </p:txBody>
        </p:sp>
        <p:grpSp>
          <p:nvGrpSpPr>
            <p:cNvPr id="5" name="组合 4" descr="c24c56be-a1b6-40a0-9db7-abef431c0e91">
              <a:extLst>
                <a:ext uri="{FF2B5EF4-FFF2-40B4-BE49-F238E27FC236}">
                  <a16:creationId xmlns:a16="http://schemas.microsoft.com/office/drawing/2014/main" id="{7E01E891-5551-5B4C-FCB3-388FDB6B168B}"/>
                </a:ext>
              </a:extLst>
            </p:cNvPr>
            <p:cNvGrpSpPr/>
            <p:nvPr/>
          </p:nvGrpSpPr>
          <p:grpSpPr>
            <a:xfrm>
              <a:off x="977959" y="2501901"/>
              <a:ext cx="3281528" cy="2565398"/>
              <a:chOff x="977959" y="2501901"/>
              <a:chExt cx="3281528" cy="2565398"/>
            </a:xfrm>
          </p:grpSpPr>
          <p:sp>
            <p:nvSpPr>
              <p:cNvPr id="18" name="ComponentBackground1" descr="141f668c-64cf-44e7-9063-6979e6819e39">
                <a:extLst>
                  <a:ext uri="{FF2B5EF4-FFF2-40B4-BE49-F238E27FC236}">
                    <a16:creationId xmlns:a16="http://schemas.microsoft.com/office/drawing/2014/main" id="{9991C033-F383-4B9A-A033-AFBB608DDC1E}"/>
                  </a:ext>
                </a:extLst>
              </p:cNvPr>
              <p:cNvSpPr/>
              <p:nvPr/>
            </p:nvSpPr>
            <p:spPr>
              <a:xfrm>
                <a:off x="977959" y="2501901"/>
                <a:ext cx="3281528" cy="2565398"/>
              </a:xfrm>
              <a:prstGeom prst="rect">
                <a:avLst/>
              </a:prstGeom>
              <a:solidFill>
                <a:schemeClr val="bg1"/>
              </a:solidFill>
              <a:ln w="6350">
                <a:solidFill>
                  <a:schemeClr val="tx2">
                    <a:alpha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a:p>
            </p:txBody>
          </p:sp>
          <p:sp>
            <p:nvSpPr>
              <p:cNvPr id="19" name="Bullet1" descr="3ffe3fde-2172-44b7-8853-ec408c20457c">
                <a:extLst>
                  <a:ext uri="{FF2B5EF4-FFF2-40B4-BE49-F238E27FC236}">
                    <a16:creationId xmlns:a16="http://schemas.microsoft.com/office/drawing/2014/main" id="{4F922413-A158-49BC-BDED-BDB312ED88DA}"/>
                  </a:ext>
                </a:extLst>
              </p:cNvPr>
              <p:cNvSpPr txBox="1"/>
              <p:nvPr/>
            </p:nvSpPr>
            <p:spPr>
              <a:xfrm>
                <a:off x="1140600" y="2692400"/>
                <a:ext cx="2928385" cy="606630"/>
              </a:xfrm>
              <a:prstGeom prst="rect">
                <a:avLst/>
              </a:prstGeom>
              <a:noFill/>
            </p:spPr>
            <p:txBody>
              <a:bodyPr wrap="square" rtlCol="0" anchor="b" anchorCtr="0">
                <a:normAutofit/>
              </a:bodyPr>
              <a:lstStyle/>
              <a:p>
                <a:pPr algn="l"/>
                <a:r>
                  <a:rPr lang="en-US" sz="1800" b="1" i="0" u="none">
                    <a:solidFill>
                      <a:srgbClr val="DC3E3E"/>
                    </a:solidFill>
                    <a:ea typeface="微软雅黑"/>
                  </a:rPr>
                  <a:t>西南联大</a:t>
                </a:r>
              </a:p>
            </p:txBody>
          </p:sp>
          <p:sp>
            <p:nvSpPr>
              <p:cNvPr id="20" name="Text1" descr="509e760d-fee5-44a0-bfbb-57a7e0573bc0">
                <a:extLst>
                  <a:ext uri="{FF2B5EF4-FFF2-40B4-BE49-F238E27FC236}">
                    <a16:creationId xmlns:a16="http://schemas.microsoft.com/office/drawing/2014/main" id="{F8B61A92-C6A7-498F-80CE-C7687F69239E}"/>
                  </a:ext>
                </a:extLst>
              </p:cNvPr>
              <p:cNvSpPr txBox="1"/>
              <p:nvPr/>
            </p:nvSpPr>
            <p:spPr>
              <a:xfrm>
                <a:off x="1140601" y="3299030"/>
                <a:ext cx="2928386" cy="1163935"/>
              </a:xfrm>
              <a:prstGeom prst="rect">
                <a:avLst/>
              </a:prstGeom>
              <a:noFill/>
            </p:spPr>
            <p:txBody>
              <a:bodyPr wrap="square" rtlCol="0" anchorCtr="0">
                <a:normAutofit/>
              </a:bodyPr>
              <a:lstStyle/>
              <a:p>
                <a:pPr algn="l">
                  <a:lnSpc>
                    <a:spcPct val="120000"/>
                  </a:lnSpc>
                </a:pPr>
                <a:r>
                  <a:rPr lang="en-US" sz="1200" b="0" i="0" u="none">
                    <a:solidFill>
                      <a:srgbClr val="2F2F2F"/>
                    </a:solidFill>
                    <a:latin typeface="微软雅黑"/>
                  </a:rPr>
                  <a:t>1942年，杨振宁先生毕业于西南联大物理系，在艰苦的环境中，他依然潜心学习，为日后的科研打下了坚实的基础。</a:t>
                </a:r>
              </a:p>
            </p:txBody>
          </p:sp>
          <p:sp>
            <p:nvSpPr>
              <p:cNvPr id="24" name="Icon1" descr="90c55f19-6344-4209-a1b5-683d021b49b2">
                <a:extLst>
                  <a:ext uri="{FF2B5EF4-FFF2-40B4-BE49-F238E27FC236}">
                    <a16:creationId xmlns:a16="http://schemas.microsoft.com/office/drawing/2014/main" id="{902B2CF9-B151-4CB5-BB17-A9C42CA1FD68}"/>
                  </a:ext>
                </a:extLst>
              </p:cNvPr>
              <p:cNvSpPr/>
              <p:nvPr/>
            </p:nvSpPr>
            <p:spPr bwMode="auto">
              <a:xfrm>
                <a:off x="3726087" y="4538242"/>
                <a:ext cx="241332" cy="321776"/>
              </a:xfrm>
              <a:custGeom>
                <a:avLst/>
                <a:gdLst>
                  <a:gd name="connsiteX0" fmla="*/ 296523 w 400050"/>
                  <a:gd name="connsiteY0" fmla="*/ 621 h 533400"/>
                  <a:gd name="connsiteX1" fmla="*/ 296523 w 400050"/>
                  <a:gd name="connsiteY1" fmla="*/ 38721 h 533400"/>
                  <a:gd name="connsiteX2" fmla="*/ 401298 w 400050"/>
                  <a:gd name="connsiteY2" fmla="*/ 38721 h 533400"/>
                  <a:gd name="connsiteX3" fmla="*/ 401298 w 400050"/>
                  <a:gd name="connsiteY3" fmla="*/ 534021 h 533400"/>
                  <a:gd name="connsiteX4" fmla="*/ 1248 w 400050"/>
                  <a:gd name="connsiteY4" fmla="*/ 534021 h 533400"/>
                  <a:gd name="connsiteX5" fmla="*/ 1248 w 400050"/>
                  <a:gd name="connsiteY5" fmla="*/ 38721 h 533400"/>
                  <a:gd name="connsiteX6" fmla="*/ 106023 w 400050"/>
                  <a:gd name="connsiteY6" fmla="*/ 38721 h 533400"/>
                  <a:gd name="connsiteX7" fmla="*/ 106023 w 400050"/>
                  <a:gd name="connsiteY7" fmla="*/ 621 h 533400"/>
                  <a:gd name="connsiteX8" fmla="*/ 296523 w 400050"/>
                  <a:gd name="connsiteY8" fmla="*/ 621 h 533400"/>
                  <a:gd name="connsiteX9" fmla="*/ 106023 w 400050"/>
                  <a:gd name="connsiteY9" fmla="*/ 57771 h 533400"/>
                  <a:gd name="connsiteX10" fmla="*/ 20298 w 400050"/>
                  <a:gd name="connsiteY10" fmla="*/ 57771 h 533400"/>
                  <a:gd name="connsiteX11" fmla="*/ 20298 w 400050"/>
                  <a:gd name="connsiteY11" fmla="*/ 514971 h 533400"/>
                  <a:gd name="connsiteX12" fmla="*/ 382248 w 400050"/>
                  <a:gd name="connsiteY12" fmla="*/ 514971 h 533400"/>
                  <a:gd name="connsiteX13" fmla="*/ 382248 w 400050"/>
                  <a:gd name="connsiteY13" fmla="*/ 57771 h 533400"/>
                  <a:gd name="connsiteX14" fmla="*/ 296523 w 400050"/>
                  <a:gd name="connsiteY14" fmla="*/ 57771 h 533400"/>
                  <a:gd name="connsiteX15" fmla="*/ 296523 w 400050"/>
                  <a:gd name="connsiteY15" fmla="*/ 95871 h 533400"/>
                  <a:gd name="connsiteX16" fmla="*/ 106023 w 400050"/>
                  <a:gd name="connsiteY16" fmla="*/ 95871 h 533400"/>
                  <a:gd name="connsiteX17" fmla="*/ 106023 w 400050"/>
                  <a:gd name="connsiteY17" fmla="*/ 57771 h 533400"/>
                  <a:gd name="connsiteX18" fmla="*/ 201273 w 400050"/>
                  <a:gd name="connsiteY18" fmla="*/ 343521 h 533400"/>
                  <a:gd name="connsiteX19" fmla="*/ 201273 w 400050"/>
                  <a:gd name="connsiteY19" fmla="*/ 362571 h 533400"/>
                  <a:gd name="connsiteX20" fmla="*/ 86973 w 400050"/>
                  <a:gd name="connsiteY20" fmla="*/ 362571 h 533400"/>
                  <a:gd name="connsiteX21" fmla="*/ 86973 w 400050"/>
                  <a:gd name="connsiteY21" fmla="*/ 343521 h 533400"/>
                  <a:gd name="connsiteX22" fmla="*/ 201273 w 400050"/>
                  <a:gd name="connsiteY22" fmla="*/ 343521 h 533400"/>
                  <a:gd name="connsiteX23" fmla="*/ 315573 w 400050"/>
                  <a:gd name="connsiteY23" fmla="*/ 267321 h 533400"/>
                  <a:gd name="connsiteX24" fmla="*/ 315573 w 400050"/>
                  <a:gd name="connsiteY24" fmla="*/ 286371 h 533400"/>
                  <a:gd name="connsiteX25" fmla="*/ 86973 w 400050"/>
                  <a:gd name="connsiteY25" fmla="*/ 286371 h 533400"/>
                  <a:gd name="connsiteX26" fmla="*/ 86973 w 400050"/>
                  <a:gd name="connsiteY26" fmla="*/ 267321 h 533400"/>
                  <a:gd name="connsiteX27" fmla="*/ 315573 w 400050"/>
                  <a:gd name="connsiteY27" fmla="*/ 267321 h 533400"/>
                  <a:gd name="connsiteX28" fmla="*/ 315573 w 400050"/>
                  <a:gd name="connsiteY28" fmla="*/ 191121 h 533400"/>
                  <a:gd name="connsiteX29" fmla="*/ 315573 w 400050"/>
                  <a:gd name="connsiteY29" fmla="*/ 210171 h 533400"/>
                  <a:gd name="connsiteX30" fmla="*/ 86973 w 400050"/>
                  <a:gd name="connsiteY30" fmla="*/ 210171 h 533400"/>
                  <a:gd name="connsiteX31" fmla="*/ 86973 w 400050"/>
                  <a:gd name="connsiteY31" fmla="*/ 191121 h 533400"/>
                  <a:gd name="connsiteX32" fmla="*/ 315573 w 400050"/>
                  <a:gd name="connsiteY32" fmla="*/ 191121 h 533400"/>
                  <a:gd name="connsiteX33" fmla="*/ 277473 w 400050"/>
                  <a:gd name="connsiteY33" fmla="*/ 19671 h 533400"/>
                  <a:gd name="connsiteX34" fmla="*/ 125073 w 400050"/>
                  <a:gd name="connsiteY34" fmla="*/ 19671 h 533400"/>
                  <a:gd name="connsiteX35" fmla="*/ 125073 w 400050"/>
                  <a:gd name="connsiteY35" fmla="*/ 76821 h 533400"/>
                  <a:gd name="connsiteX36" fmla="*/ 277473 w 400050"/>
                  <a:gd name="connsiteY36" fmla="*/ 76821 h 533400"/>
                  <a:gd name="connsiteX37" fmla="*/ 277473 w 400050"/>
                  <a:gd name="connsiteY37" fmla="*/ 196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00050" h="533400">
                    <a:moveTo>
                      <a:pt x="296523" y="621"/>
                    </a:moveTo>
                    <a:lnTo>
                      <a:pt x="296523" y="38721"/>
                    </a:lnTo>
                    <a:lnTo>
                      <a:pt x="401298" y="38721"/>
                    </a:lnTo>
                    <a:lnTo>
                      <a:pt x="401298" y="534021"/>
                    </a:lnTo>
                    <a:lnTo>
                      <a:pt x="1248" y="534021"/>
                    </a:lnTo>
                    <a:lnTo>
                      <a:pt x="1248" y="38721"/>
                    </a:lnTo>
                    <a:lnTo>
                      <a:pt x="106023" y="38721"/>
                    </a:lnTo>
                    <a:lnTo>
                      <a:pt x="106023" y="621"/>
                    </a:lnTo>
                    <a:lnTo>
                      <a:pt x="296523" y="621"/>
                    </a:lnTo>
                    <a:close/>
                    <a:moveTo>
                      <a:pt x="106023" y="57771"/>
                    </a:moveTo>
                    <a:lnTo>
                      <a:pt x="20298" y="57771"/>
                    </a:lnTo>
                    <a:lnTo>
                      <a:pt x="20298" y="514971"/>
                    </a:lnTo>
                    <a:lnTo>
                      <a:pt x="382248" y="514971"/>
                    </a:lnTo>
                    <a:lnTo>
                      <a:pt x="382248" y="57771"/>
                    </a:lnTo>
                    <a:lnTo>
                      <a:pt x="296523" y="57771"/>
                    </a:lnTo>
                    <a:lnTo>
                      <a:pt x="296523" y="95871"/>
                    </a:lnTo>
                    <a:lnTo>
                      <a:pt x="106023" y="95871"/>
                    </a:lnTo>
                    <a:lnTo>
                      <a:pt x="106023" y="57771"/>
                    </a:lnTo>
                    <a:close/>
                    <a:moveTo>
                      <a:pt x="201273" y="343521"/>
                    </a:moveTo>
                    <a:lnTo>
                      <a:pt x="201273" y="362571"/>
                    </a:lnTo>
                    <a:lnTo>
                      <a:pt x="86973" y="362571"/>
                    </a:lnTo>
                    <a:lnTo>
                      <a:pt x="86973" y="343521"/>
                    </a:lnTo>
                    <a:lnTo>
                      <a:pt x="201273" y="343521"/>
                    </a:lnTo>
                    <a:close/>
                    <a:moveTo>
                      <a:pt x="315573" y="267321"/>
                    </a:moveTo>
                    <a:lnTo>
                      <a:pt x="315573" y="286371"/>
                    </a:lnTo>
                    <a:lnTo>
                      <a:pt x="86973" y="286371"/>
                    </a:lnTo>
                    <a:lnTo>
                      <a:pt x="86973" y="267321"/>
                    </a:lnTo>
                    <a:lnTo>
                      <a:pt x="315573" y="267321"/>
                    </a:lnTo>
                    <a:close/>
                    <a:moveTo>
                      <a:pt x="315573" y="191121"/>
                    </a:moveTo>
                    <a:lnTo>
                      <a:pt x="315573" y="210171"/>
                    </a:lnTo>
                    <a:lnTo>
                      <a:pt x="86973" y="210171"/>
                    </a:lnTo>
                    <a:lnTo>
                      <a:pt x="86973" y="191121"/>
                    </a:lnTo>
                    <a:lnTo>
                      <a:pt x="315573" y="191121"/>
                    </a:lnTo>
                    <a:close/>
                    <a:moveTo>
                      <a:pt x="277473" y="19671"/>
                    </a:moveTo>
                    <a:lnTo>
                      <a:pt x="125073" y="19671"/>
                    </a:lnTo>
                    <a:lnTo>
                      <a:pt x="125073" y="76821"/>
                    </a:lnTo>
                    <a:lnTo>
                      <a:pt x="277473" y="76821"/>
                    </a:lnTo>
                    <a:lnTo>
                      <a:pt x="277473" y="19671"/>
                    </a:lnTo>
                    <a:close/>
                  </a:path>
                </a:pathLst>
              </a:custGeom>
              <a:solidFill>
                <a:schemeClr val="accent1"/>
              </a:solidFill>
              <a:ln w="3175">
                <a:solidFill>
                  <a:schemeClr val="accent1"/>
                </a:solidFill>
              </a:ln>
            </p:spPr>
            <p:txBody>
              <a:bodyPr anchorCtr="0"/>
              <a:lstStyle/>
              <a:p>
                <a:pPr algn="l"/>
                <a:endParaRPr/>
              </a:p>
            </p:txBody>
          </p:sp>
        </p:grpSp>
        <p:grpSp>
          <p:nvGrpSpPr>
            <p:cNvPr id="6" name="组合 5" descr="306e084f-b618-44ac-abaf-b1789bd453e8">
              <a:extLst>
                <a:ext uri="{FF2B5EF4-FFF2-40B4-BE49-F238E27FC236}">
                  <a16:creationId xmlns:a16="http://schemas.microsoft.com/office/drawing/2014/main" id="{6CBDA927-73DC-FE3A-4806-96AB63BCE798}"/>
                </a:ext>
              </a:extLst>
            </p:cNvPr>
            <p:cNvGrpSpPr/>
            <p:nvPr/>
          </p:nvGrpSpPr>
          <p:grpSpPr>
            <a:xfrm>
              <a:off x="4455235" y="2501901"/>
              <a:ext cx="3281528" cy="2565398"/>
              <a:chOff x="4455235" y="2501901"/>
              <a:chExt cx="3281528" cy="2565398"/>
            </a:xfrm>
          </p:grpSpPr>
          <p:sp>
            <p:nvSpPr>
              <p:cNvPr id="39" name="ComponentBackground2" descr="af344d67-af41-4d67-84f7-e6c2588cd8da">
                <a:extLst>
                  <a:ext uri="{FF2B5EF4-FFF2-40B4-BE49-F238E27FC236}">
                    <a16:creationId xmlns:a16="http://schemas.microsoft.com/office/drawing/2014/main" id="{C6964AB9-607E-4D68-82B2-B08698142BD2}"/>
                  </a:ext>
                </a:extLst>
              </p:cNvPr>
              <p:cNvSpPr/>
              <p:nvPr/>
            </p:nvSpPr>
            <p:spPr>
              <a:xfrm>
                <a:off x="4455235" y="2501901"/>
                <a:ext cx="3281528" cy="2565398"/>
              </a:xfrm>
              <a:prstGeom prst="rect">
                <a:avLst/>
              </a:prstGeom>
              <a:solidFill>
                <a:schemeClr val="bg1"/>
              </a:solidFill>
              <a:ln w="6350">
                <a:solidFill>
                  <a:schemeClr val="tx2">
                    <a:alpha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a:p>
            </p:txBody>
          </p:sp>
          <p:sp>
            <p:nvSpPr>
              <p:cNvPr id="40" name="Bullet2" descr="c36d10c6-83e6-45bc-abf2-7557fb79f1b7">
                <a:extLst>
                  <a:ext uri="{FF2B5EF4-FFF2-40B4-BE49-F238E27FC236}">
                    <a16:creationId xmlns:a16="http://schemas.microsoft.com/office/drawing/2014/main" id="{E77A1959-969A-4540-B40E-A83FDFBAF248}"/>
                  </a:ext>
                </a:extLst>
              </p:cNvPr>
              <p:cNvSpPr txBox="1"/>
              <p:nvPr/>
            </p:nvSpPr>
            <p:spPr>
              <a:xfrm>
                <a:off x="4617876" y="2692400"/>
                <a:ext cx="2928385" cy="606630"/>
              </a:xfrm>
              <a:prstGeom prst="rect">
                <a:avLst/>
              </a:prstGeom>
              <a:noFill/>
            </p:spPr>
            <p:txBody>
              <a:bodyPr wrap="square" rtlCol="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r>
                  <a:rPr lang="en-US" sz="1800" b="1" i="0" u="none">
                    <a:solidFill>
                      <a:srgbClr val="DC3E3E"/>
                    </a:solidFill>
                    <a:ea typeface="微软雅黑"/>
                  </a:rPr>
                  <a:t>清华大学</a:t>
                </a:r>
              </a:p>
            </p:txBody>
          </p:sp>
          <p:sp>
            <p:nvSpPr>
              <p:cNvPr id="41" name="Text2" descr="ef9ec513-5e73-4e92-a481-92d3845fb8b1">
                <a:extLst>
                  <a:ext uri="{FF2B5EF4-FFF2-40B4-BE49-F238E27FC236}">
                    <a16:creationId xmlns:a16="http://schemas.microsoft.com/office/drawing/2014/main" id="{20DC5EBE-F707-496E-9C07-895C387ADD66}"/>
                  </a:ext>
                </a:extLst>
              </p:cNvPr>
              <p:cNvSpPr txBox="1"/>
              <p:nvPr/>
            </p:nvSpPr>
            <p:spPr>
              <a:xfrm>
                <a:off x="4617877" y="3299030"/>
                <a:ext cx="2928386" cy="1163935"/>
              </a:xfrm>
              <a:prstGeom prst="rect">
                <a:avLst/>
              </a:prstGeom>
              <a:noFill/>
            </p:spPr>
            <p:txBody>
              <a:bodyPr wrap="square" rtlCol="0"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lnSpc>
                    <a:spcPct val="120000"/>
                  </a:lnSpc>
                </a:pPr>
                <a:r>
                  <a:rPr lang="en-US" sz="1200" b="0" i="0" u="none">
                    <a:solidFill>
                      <a:srgbClr val="2F2F2F"/>
                    </a:solidFill>
                    <a:latin typeface="微软雅黑"/>
                  </a:rPr>
                  <a:t>1944年，他获得清华大学硕士学位，进一步深化了对物理学的理解和研究，不断提升自己的学术水平。</a:t>
                </a:r>
              </a:p>
            </p:txBody>
          </p:sp>
          <p:sp>
            <p:nvSpPr>
              <p:cNvPr id="43" name="Icon2" descr="be9bcb87-ac09-4c28-8122-ca90de97d9b1">
                <a:extLst>
                  <a:ext uri="{FF2B5EF4-FFF2-40B4-BE49-F238E27FC236}">
                    <a16:creationId xmlns:a16="http://schemas.microsoft.com/office/drawing/2014/main" id="{D36784CF-7271-425A-9FB9-F39B50025689}"/>
                  </a:ext>
                </a:extLst>
              </p:cNvPr>
              <p:cNvSpPr/>
              <p:nvPr/>
            </p:nvSpPr>
            <p:spPr bwMode="auto">
              <a:xfrm>
                <a:off x="7163141" y="4538242"/>
                <a:ext cx="321776" cy="321776"/>
              </a:xfrm>
              <a:custGeom>
                <a:avLst/>
                <a:gdLst>
                  <a:gd name="connsiteX0" fmla="*/ 381864 w 533400"/>
                  <a:gd name="connsiteY0" fmla="*/ 621 h 533400"/>
                  <a:gd name="connsiteX1" fmla="*/ 381864 w 533400"/>
                  <a:gd name="connsiteY1" fmla="*/ 114921 h 533400"/>
                  <a:gd name="connsiteX2" fmla="*/ 534264 w 533400"/>
                  <a:gd name="connsiteY2" fmla="*/ 114921 h 533400"/>
                  <a:gd name="connsiteX3" fmla="*/ 534264 w 533400"/>
                  <a:gd name="connsiteY3" fmla="*/ 419721 h 533400"/>
                  <a:gd name="connsiteX4" fmla="*/ 381864 w 533400"/>
                  <a:gd name="connsiteY4" fmla="*/ 419721 h 533400"/>
                  <a:gd name="connsiteX5" fmla="*/ 381864 w 533400"/>
                  <a:gd name="connsiteY5" fmla="*/ 534021 h 533400"/>
                  <a:gd name="connsiteX6" fmla="*/ 153264 w 533400"/>
                  <a:gd name="connsiteY6" fmla="*/ 534021 h 533400"/>
                  <a:gd name="connsiteX7" fmla="*/ 153264 w 533400"/>
                  <a:gd name="connsiteY7" fmla="*/ 419721 h 533400"/>
                  <a:gd name="connsiteX8" fmla="*/ 864 w 533400"/>
                  <a:gd name="connsiteY8" fmla="*/ 419721 h 533400"/>
                  <a:gd name="connsiteX9" fmla="*/ 864 w 533400"/>
                  <a:gd name="connsiteY9" fmla="*/ 182644 h 533400"/>
                  <a:gd name="connsiteX10" fmla="*/ 63348 w 533400"/>
                  <a:gd name="connsiteY10" fmla="*/ 114921 h 533400"/>
                  <a:gd name="connsiteX11" fmla="*/ 153264 w 533400"/>
                  <a:gd name="connsiteY11" fmla="*/ 114921 h 533400"/>
                  <a:gd name="connsiteX12" fmla="*/ 153264 w 533400"/>
                  <a:gd name="connsiteY12" fmla="*/ 621 h 533400"/>
                  <a:gd name="connsiteX13" fmla="*/ 381864 w 533400"/>
                  <a:gd name="connsiteY13" fmla="*/ 621 h 533400"/>
                  <a:gd name="connsiteX14" fmla="*/ 362814 w 533400"/>
                  <a:gd name="connsiteY14" fmla="*/ 286371 h 533400"/>
                  <a:gd name="connsiteX15" fmla="*/ 172314 w 533400"/>
                  <a:gd name="connsiteY15" fmla="*/ 286371 h 533400"/>
                  <a:gd name="connsiteX16" fmla="*/ 172314 w 533400"/>
                  <a:gd name="connsiteY16" fmla="*/ 514971 h 533400"/>
                  <a:gd name="connsiteX17" fmla="*/ 362814 w 533400"/>
                  <a:gd name="connsiteY17" fmla="*/ 514971 h 533400"/>
                  <a:gd name="connsiteX18" fmla="*/ 362814 w 533400"/>
                  <a:gd name="connsiteY18" fmla="*/ 286371 h 533400"/>
                  <a:gd name="connsiteX19" fmla="*/ 515214 w 533400"/>
                  <a:gd name="connsiteY19" fmla="*/ 133971 h 533400"/>
                  <a:gd name="connsiteX20" fmla="*/ 71730 w 533400"/>
                  <a:gd name="connsiteY20" fmla="*/ 133971 h 533400"/>
                  <a:gd name="connsiteX21" fmla="*/ 19914 w 533400"/>
                  <a:gd name="connsiteY21" fmla="*/ 190073 h 533400"/>
                  <a:gd name="connsiteX22" fmla="*/ 19914 w 533400"/>
                  <a:gd name="connsiteY22" fmla="*/ 400671 h 533400"/>
                  <a:gd name="connsiteX23" fmla="*/ 153264 w 533400"/>
                  <a:gd name="connsiteY23" fmla="*/ 400671 h 533400"/>
                  <a:gd name="connsiteX24" fmla="*/ 153264 w 533400"/>
                  <a:gd name="connsiteY24" fmla="*/ 267321 h 533400"/>
                  <a:gd name="connsiteX25" fmla="*/ 381864 w 533400"/>
                  <a:gd name="connsiteY25" fmla="*/ 267321 h 533400"/>
                  <a:gd name="connsiteX26" fmla="*/ 381864 w 533400"/>
                  <a:gd name="connsiteY26" fmla="*/ 400671 h 533400"/>
                  <a:gd name="connsiteX27" fmla="*/ 515214 w 533400"/>
                  <a:gd name="connsiteY27" fmla="*/ 400671 h 533400"/>
                  <a:gd name="connsiteX28" fmla="*/ 515214 w 533400"/>
                  <a:gd name="connsiteY28" fmla="*/ 133971 h 533400"/>
                  <a:gd name="connsiteX29" fmla="*/ 462827 w 533400"/>
                  <a:gd name="connsiteY29" fmla="*/ 172071 h 533400"/>
                  <a:gd name="connsiteX30" fmla="*/ 477114 w 533400"/>
                  <a:gd name="connsiteY30" fmla="*/ 186359 h 533400"/>
                  <a:gd name="connsiteX31" fmla="*/ 462827 w 533400"/>
                  <a:gd name="connsiteY31" fmla="*/ 200646 h 533400"/>
                  <a:gd name="connsiteX32" fmla="*/ 448539 w 533400"/>
                  <a:gd name="connsiteY32" fmla="*/ 186359 h 533400"/>
                  <a:gd name="connsiteX33" fmla="*/ 462827 w 533400"/>
                  <a:gd name="connsiteY33" fmla="*/ 172071 h 533400"/>
                  <a:gd name="connsiteX34" fmla="*/ 362814 w 533400"/>
                  <a:gd name="connsiteY34" fmla="*/ 19671 h 533400"/>
                  <a:gd name="connsiteX35" fmla="*/ 172314 w 533400"/>
                  <a:gd name="connsiteY35" fmla="*/ 19671 h 533400"/>
                  <a:gd name="connsiteX36" fmla="*/ 172314 w 533400"/>
                  <a:gd name="connsiteY36" fmla="*/ 114921 h 533400"/>
                  <a:gd name="connsiteX37" fmla="*/ 362814 w 533400"/>
                  <a:gd name="connsiteY37" fmla="*/ 114921 h 533400"/>
                  <a:gd name="connsiteX38" fmla="*/ 362814 w 533400"/>
                  <a:gd name="connsiteY38" fmla="*/ 196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33400" h="533400">
                    <a:moveTo>
                      <a:pt x="381864" y="621"/>
                    </a:moveTo>
                    <a:lnTo>
                      <a:pt x="381864" y="114921"/>
                    </a:lnTo>
                    <a:lnTo>
                      <a:pt x="534264" y="114921"/>
                    </a:lnTo>
                    <a:lnTo>
                      <a:pt x="534264" y="419721"/>
                    </a:lnTo>
                    <a:lnTo>
                      <a:pt x="381864" y="419721"/>
                    </a:lnTo>
                    <a:lnTo>
                      <a:pt x="381864" y="534021"/>
                    </a:lnTo>
                    <a:lnTo>
                      <a:pt x="153264" y="534021"/>
                    </a:lnTo>
                    <a:lnTo>
                      <a:pt x="153264" y="419721"/>
                    </a:lnTo>
                    <a:lnTo>
                      <a:pt x="864" y="419721"/>
                    </a:lnTo>
                    <a:lnTo>
                      <a:pt x="864" y="182644"/>
                    </a:lnTo>
                    <a:lnTo>
                      <a:pt x="63348" y="114921"/>
                    </a:lnTo>
                    <a:lnTo>
                      <a:pt x="153264" y="114921"/>
                    </a:lnTo>
                    <a:lnTo>
                      <a:pt x="153264" y="621"/>
                    </a:lnTo>
                    <a:lnTo>
                      <a:pt x="381864" y="621"/>
                    </a:lnTo>
                    <a:close/>
                    <a:moveTo>
                      <a:pt x="362814" y="286371"/>
                    </a:moveTo>
                    <a:lnTo>
                      <a:pt x="172314" y="286371"/>
                    </a:lnTo>
                    <a:lnTo>
                      <a:pt x="172314" y="514971"/>
                    </a:lnTo>
                    <a:lnTo>
                      <a:pt x="362814" y="514971"/>
                    </a:lnTo>
                    <a:lnTo>
                      <a:pt x="362814" y="286371"/>
                    </a:lnTo>
                    <a:close/>
                    <a:moveTo>
                      <a:pt x="515214" y="133971"/>
                    </a:moveTo>
                    <a:lnTo>
                      <a:pt x="71730" y="133971"/>
                    </a:lnTo>
                    <a:lnTo>
                      <a:pt x="19914" y="190073"/>
                    </a:lnTo>
                    <a:lnTo>
                      <a:pt x="19914" y="400671"/>
                    </a:lnTo>
                    <a:lnTo>
                      <a:pt x="153264" y="400671"/>
                    </a:lnTo>
                    <a:lnTo>
                      <a:pt x="153264" y="267321"/>
                    </a:lnTo>
                    <a:lnTo>
                      <a:pt x="381864" y="267321"/>
                    </a:lnTo>
                    <a:lnTo>
                      <a:pt x="381864" y="400671"/>
                    </a:lnTo>
                    <a:lnTo>
                      <a:pt x="515214" y="400671"/>
                    </a:lnTo>
                    <a:lnTo>
                      <a:pt x="515214" y="133971"/>
                    </a:lnTo>
                    <a:close/>
                    <a:moveTo>
                      <a:pt x="462827" y="172071"/>
                    </a:moveTo>
                    <a:cubicBezTo>
                      <a:pt x="470732" y="172071"/>
                      <a:pt x="477114" y="178453"/>
                      <a:pt x="477114" y="186359"/>
                    </a:cubicBezTo>
                    <a:cubicBezTo>
                      <a:pt x="477114" y="194264"/>
                      <a:pt x="470732" y="200646"/>
                      <a:pt x="462827" y="200646"/>
                    </a:cubicBezTo>
                    <a:cubicBezTo>
                      <a:pt x="454921" y="200646"/>
                      <a:pt x="448539" y="194264"/>
                      <a:pt x="448539" y="186359"/>
                    </a:cubicBezTo>
                    <a:cubicBezTo>
                      <a:pt x="448539" y="178453"/>
                      <a:pt x="454921" y="172071"/>
                      <a:pt x="462827" y="172071"/>
                    </a:cubicBezTo>
                    <a:close/>
                    <a:moveTo>
                      <a:pt x="362814" y="19671"/>
                    </a:moveTo>
                    <a:lnTo>
                      <a:pt x="172314" y="19671"/>
                    </a:lnTo>
                    <a:lnTo>
                      <a:pt x="172314" y="114921"/>
                    </a:lnTo>
                    <a:lnTo>
                      <a:pt x="362814" y="114921"/>
                    </a:lnTo>
                    <a:lnTo>
                      <a:pt x="362814" y="19671"/>
                    </a:lnTo>
                    <a:close/>
                  </a:path>
                </a:pathLst>
              </a:custGeom>
              <a:solidFill>
                <a:schemeClr val="accent1"/>
              </a:solidFill>
              <a:ln w="3175">
                <a:solidFill>
                  <a:schemeClr val="accent1"/>
                </a:solidFill>
              </a:ln>
            </p:spPr>
            <p:txBody>
              <a:bodyPr anchorCtr="0"/>
              <a:lstStyle/>
              <a:p>
                <a:pPr algn="l"/>
                <a:endParaRPr/>
              </a:p>
            </p:txBody>
          </p:sp>
        </p:grpSp>
        <p:grpSp>
          <p:nvGrpSpPr>
            <p:cNvPr id="7" name="组合 6" descr="44b2f657-704a-4fcf-8204-a8e95ec0b69f">
              <a:extLst>
                <a:ext uri="{FF2B5EF4-FFF2-40B4-BE49-F238E27FC236}">
                  <a16:creationId xmlns:a16="http://schemas.microsoft.com/office/drawing/2014/main" id="{CF7A2EB9-EFE6-C3B5-9BE6-BA270453CDBE}"/>
                </a:ext>
              </a:extLst>
            </p:cNvPr>
            <p:cNvGrpSpPr/>
            <p:nvPr/>
          </p:nvGrpSpPr>
          <p:grpSpPr>
            <a:xfrm>
              <a:off x="7932512" y="2501901"/>
              <a:ext cx="3281528" cy="2565398"/>
              <a:chOff x="7932512" y="2501901"/>
              <a:chExt cx="3281528" cy="2565398"/>
            </a:xfrm>
          </p:grpSpPr>
          <p:sp>
            <p:nvSpPr>
              <p:cNvPr id="45" name="ComponentBackground3" descr="0f81c4cc-e7ff-406c-81ad-d54f279342b4">
                <a:extLst>
                  <a:ext uri="{FF2B5EF4-FFF2-40B4-BE49-F238E27FC236}">
                    <a16:creationId xmlns:a16="http://schemas.microsoft.com/office/drawing/2014/main" id="{B016FBD5-F8F6-4633-8628-23968D4D6BAC}"/>
                  </a:ext>
                </a:extLst>
              </p:cNvPr>
              <p:cNvSpPr/>
              <p:nvPr/>
            </p:nvSpPr>
            <p:spPr>
              <a:xfrm>
                <a:off x="7932512" y="2501901"/>
                <a:ext cx="3281528" cy="2565398"/>
              </a:xfrm>
              <a:prstGeom prst="rect">
                <a:avLst/>
              </a:prstGeom>
              <a:solidFill>
                <a:schemeClr val="bg1"/>
              </a:solidFill>
              <a:ln w="6350">
                <a:solidFill>
                  <a:schemeClr val="tx2">
                    <a:alpha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a:p>
            </p:txBody>
          </p:sp>
          <p:sp>
            <p:nvSpPr>
              <p:cNvPr id="46" name="Bullet3" descr="c2c666c0-4a74-4151-8296-b24e54a16f67">
                <a:extLst>
                  <a:ext uri="{FF2B5EF4-FFF2-40B4-BE49-F238E27FC236}">
                    <a16:creationId xmlns:a16="http://schemas.microsoft.com/office/drawing/2014/main" id="{7B4A9029-0F83-4FD5-8CF1-6C58CE347149}"/>
                  </a:ext>
                </a:extLst>
              </p:cNvPr>
              <p:cNvSpPr txBox="1"/>
              <p:nvPr/>
            </p:nvSpPr>
            <p:spPr>
              <a:xfrm>
                <a:off x="8095153" y="2692400"/>
                <a:ext cx="2928385" cy="606630"/>
              </a:xfrm>
              <a:prstGeom prst="rect">
                <a:avLst/>
              </a:prstGeom>
              <a:noFill/>
            </p:spPr>
            <p:txBody>
              <a:bodyPr wrap="square" rtlCol="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r>
                  <a:rPr lang="en-US" sz="1800" b="1" i="0" u="none">
                    <a:solidFill>
                      <a:srgbClr val="DC3E3E"/>
                    </a:solidFill>
                    <a:ea typeface="微软雅黑"/>
                  </a:rPr>
                  <a:t>芝加哥大学</a:t>
                </a:r>
              </a:p>
            </p:txBody>
          </p:sp>
          <p:sp>
            <p:nvSpPr>
              <p:cNvPr id="47" name="Text3" descr="2afe6e47-9022-41f6-8598-1867c9457f1e">
                <a:extLst>
                  <a:ext uri="{FF2B5EF4-FFF2-40B4-BE49-F238E27FC236}">
                    <a16:creationId xmlns:a16="http://schemas.microsoft.com/office/drawing/2014/main" id="{B7895033-2BC1-4F90-A39C-0D3B70BE0002}"/>
                  </a:ext>
                </a:extLst>
              </p:cNvPr>
              <p:cNvSpPr txBox="1"/>
              <p:nvPr/>
            </p:nvSpPr>
            <p:spPr>
              <a:xfrm>
                <a:off x="8095154" y="3299030"/>
                <a:ext cx="2928386" cy="1163935"/>
              </a:xfrm>
              <a:prstGeom prst="rect">
                <a:avLst/>
              </a:prstGeom>
              <a:noFill/>
            </p:spPr>
            <p:txBody>
              <a:bodyPr wrap="square" rtlCol="0"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lnSpc>
                    <a:spcPct val="120000"/>
                  </a:lnSpc>
                </a:pPr>
                <a:r>
                  <a:rPr lang="en-US" sz="1200" b="0" i="0" u="none">
                    <a:solidFill>
                      <a:srgbClr val="2F2F2F"/>
                    </a:solidFill>
                    <a:latin typeface="微软雅黑"/>
                  </a:rPr>
                  <a:t>1948年，杨振宁先生远赴美国，在芝加哥大学获得哲学博士学位，接触到国际前沿的学术思想和研究方法。</a:t>
                </a:r>
              </a:p>
            </p:txBody>
          </p:sp>
          <p:sp>
            <p:nvSpPr>
              <p:cNvPr id="49" name="Icon3" descr="7ec3be33-1d72-43ee-b295-20af5cf79052">
                <a:extLst>
                  <a:ext uri="{FF2B5EF4-FFF2-40B4-BE49-F238E27FC236}">
                    <a16:creationId xmlns:a16="http://schemas.microsoft.com/office/drawing/2014/main" id="{F93F55A8-39FE-45A1-BA17-BE650BA9A10B}"/>
                  </a:ext>
                </a:extLst>
              </p:cNvPr>
              <p:cNvSpPr/>
              <p:nvPr/>
            </p:nvSpPr>
            <p:spPr bwMode="auto">
              <a:xfrm>
                <a:off x="10669147" y="4538242"/>
                <a:ext cx="264316" cy="321776"/>
              </a:xfrm>
              <a:custGeom>
                <a:avLst/>
                <a:gdLst>
                  <a:gd name="connsiteX0" fmla="*/ 171450 w 438150"/>
                  <a:gd name="connsiteY0" fmla="*/ 219075 h 533400"/>
                  <a:gd name="connsiteX1" fmla="*/ 171450 w 438150"/>
                  <a:gd name="connsiteY1" fmla="*/ 295275 h 533400"/>
                  <a:gd name="connsiteX2" fmla="*/ 247650 w 438150"/>
                  <a:gd name="connsiteY2" fmla="*/ 295275 h 533400"/>
                  <a:gd name="connsiteX3" fmla="*/ 285750 w 438150"/>
                  <a:gd name="connsiteY3" fmla="*/ 257175 h 533400"/>
                  <a:gd name="connsiteX4" fmla="*/ 247650 w 438150"/>
                  <a:gd name="connsiteY4" fmla="*/ 219075 h 533400"/>
                  <a:gd name="connsiteX5" fmla="*/ 152400 w 438150"/>
                  <a:gd name="connsiteY5" fmla="*/ 200025 h 533400"/>
                  <a:gd name="connsiteX6" fmla="*/ 247650 w 438150"/>
                  <a:gd name="connsiteY6" fmla="*/ 200025 h 533400"/>
                  <a:gd name="connsiteX7" fmla="*/ 304800 w 438150"/>
                  <a:gd name="connsiteY7" fmla="*/ 257175 h 533400"/>
                  <a:gd name="connsiteX8" fmla="*/ 247650 w 438150"/>
                  <a:gd name="connsiteY8" fmla="*/ 314325 h 533400"/>
                  <a:gd name="connsiteX9" fmla="*/ 171450 w 438150"/>
                  <a:gd name="connsiteY9" fmla="*/ 314325 h 533400"/>
                  <a:gd name="connsiteX10" fmla="*/ 171450 w 438150"/>
                  <a:gd name="connsiteY10" fmla="*/ 409575 h 533400"/>
                  <a:gd name="connsiteX11" fmla="*/ 152400 w 438150"/>
                  <a:gd name="connsiteY11" fmla="*/ 409575 h 533400"/>
                  <a:gd name="connsiteX12" fmla="*/ 304800 w 438150"/>
                  <a:gd name="connsiteY12" fmla="*/ 32480 h 533400"/>
                  <a:gd name="connsiteX13" fmla="*/ 304800 w 438150"/>
                  <a:gd name="connsiteY13" fmla="*/ 133350 h 533400"/>
                  <a:gd name="connsiteX14" fmla="*/ 405574 w 438150"/>
                  <a:gd name="connsiteY14" fmla="*/ 133350 h 533400"/>
                  <a:gd name="connsiteX15" fmla="*/ 19050 w 438150"/>
                  <a:gd name="connsiteY15" fmla="*/ 19050 h 533400"/>
                  <a:gd name="connsiteX16" fmla="*/ 19050 w 438150"/>
                  <a:gd name="connsiteY16" fmla="*/ 514350 h 533400"/>
                  <a:gd name="connsiteX17" fmla="*/ 419100 w 438150"/>
                  <a:gd name="connsiteY17" fmla="*/ 514350 h 533400"/>
                  <a:gd name="connsiteX18" fmla="*/ 419100 w 438150"/>
                  <a:gd name="connsiteY18" fmla="*/ 152400 h 533400"/>
                  <a:gd name="connsiteX19" fmla="*/ 285750 w 438150"/>
                  <a:gd name="connsiteY19" fmla="*/ 152400 h 533400"/>
                  <a:gd name="connsiteX20" fmla="*/ 285750 w 438150"/>
                  <a:gd name="connsiteY20" fmla="*/ 19050 h 533400"/>
                  <a:gd name="connsiteX21" fmla="*/ 0 w 438150"/>
                  <a:gd name="connsiteY21" fmla="*/ 0 h 533400"/>
                  <a:gd name="connsiteX22" fmla="*/ 299180 w 438150"/>
                  <a:gd name="connsiteY22" fmla="*/ 0 h 533400"/>
                  <a:gd name="connsiteX23" fmla="*/ 438150 w 438150"/>
                  <a:gd name="connsiteY23" fmla="*/ 138970 h 533400"/>
                  <a:gd name="connsiteX24" fmla="*/ 438150 w 438150"/>
                  <a:gd name="connsiteY24" fmla="*/ 533400 h 533400"/>
                  <a:gd name="connsiteX25" fmla="*/ 0 w 438150"/>
                  <a:gd name="connsiteY25" fmla="*/ 533400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38150" h="533400">
                    <a:moveTo>
                      <a:pt x="171450" y="219075"/>
                    </a:moveTo>
                    <a:lnTo>
                      <a:pt x="171450" y="295275"/>
                    </a:lnTo>
                    <a:lnTo>
                      <a:pt x="247650" y="295275"/>
                    </a:lnTo>
                    <a:cubicBezTo>
                      <a:pt x="268700" y="295275"/>
                      <a:pt x="285750" y="278225"/>
                      <a:pt x="285750" y="257175"/>
                    </a:cubicBezTo>
                    <a:cubicBezTo>
                      <a:pt x="285750" y="236125"/>
                      <a:pt x="268700" y="219075"/>
                      <a:pt x="247650" y="219075"/>
                    </a:cubicBezTo>
                    <a:close/>
                    <a:moveTo>
                      <a:pt x="152400" y="200025"/>
                    </a:moveTo>
                    <a:lnTo>
                      <a:pt x="247650" y="200025"/>
                    </a:lnTo>
                    <a:cubicBezTo>
                      <a:pt x="279178" y="200025"/>
                      <a:pt x="304800" y="225647"/>
                      <a:pt x="304800" y="257175"/>
                    </a:cubicBezTo>
                    <a:cubicBezTo>
                      <a:pt x="304800" y="288703"/>
                      <a:pt x="279178" y="314325"/>
                      <a:pt x="247650" y="314325"/>
                    </a:cubicBezTo>
                    <a:lnTo>
                      <a:pt x="171450" y="314325"/>
                    </a:lnTo>
                    <a:lnTo>
                      <a:pt x="171450" y="409575"/>
                    </a:lnTo>
                    <a:lnTo>
                      <a:pt x="152400" y="409575"/>
                    </a:lnTo>
                    <a:close/>
                    <a:moveTo>
                      <a:pt x="304800" y="32480"/>
                    </a:moveTo>
                    <a:lnTo>
                      <a:pt x="304800" y="133350"/>
                    </a:lnTo>
                    <a:lnTo>
                      <a:pt x="405574" y="133350"/>
                    </a:lnTo>
                    <a:close/>
                    <a:moveTo>
                      <a:pt x="19050" y="19050"/>
                    </a:moveTo>
                    <a:lnTo>
                      <a:pt x="19050" y="514350"/>
                    </a:lnTo>
                    <a:lnTo>
                      <a:pt x="419100" y="514350"/>
                    </a:lnTo>
                    <a:lnTo>
                      <a:pt x="419100" y="152400"/>
                    </a:lnTo>
                    <a:lnTo>
                      <a:pt x="285750" y="152400"/>
                    </a:lnTo>
                    <a:lnTo>
                      <a:pt x="285750" y="19050"/>
                    </a:lnTo>
                    <a:close/>
                    <a:moveTo>
                      <a:pt x="0" y="0"/>
                    </a:moveTo>
                    <a:lnTo>
                      <a:pt x="299180" y="0"/>
                    </a:lnTo>
                    <a:lnTo>
                      <a:pt x="438150" y="138970"/>
                    </a:lnTo>
                    <a:lnTo>
                      <a:pt x="438150" y="533400"/>
                    </a:lnTo>
                    <a:lnTo>
                      <a:pt x="0" y="533400"/>
                    </a:lnTo>
                    <a:close/>
                  </a:path>
                </a:pathLst>
              </a:custGeom>
              <a:solidFill>
                <a:schemeClr val="accent1"/>
              </a:solidFill>
              <a:ln w="3175">
                <a:solidFill>
                  <a:schemeClr val="accent1"/>
                </a:solidFill>
              </a:ln>
            </p:spPr>
            <p:txBody>
              <a:bodyPr anchorCtr="0"/>
              <a:lstStyle/>
              <a:p>
                <a:pPr algn="l"/>
                <a:endParaRPr/>
              </a:p>
            </p:txBody>
          </p:sp>
        </p:grpSp>
      </p:grpSp>
      <p:pic>
        <p:nvPicPr>
          <p:cNvPr id="11" name="图片 10" descr="男子的脸部特写与配字&#10;&#10;AI 生成的内容可能不正确。">
            <a:extLst>
              <a:ext uri="{FF2B5EF4-FFF2-40B4-BE49-F238E27FC236}">
                <a16:creationId xmlns:a16="http://schemas.microsoft.com/office/drawing/2014/main" id="{12D24566-93BD-8373-0362-3BAA5D4F7C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6278" y="160542"/>
            <a:ext cx="4762500" cy="62769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535a26b2-0353-44c2-8937-b5cbb866b999"/>
          <p:cNvSpPr>
            <a:spLocks noGrp="1"/>
          </p:cNvSpPr>
          <p:nvPr>
            <p:ph type="title" hasCustomPrompt="1"/>
          </p:nvPr>
        </p:nvSpPr>
        <p:spPr/>
        <p:txBody>
          <a:bodyPr anchorCtr="0"/>
          <a:lstStyle/>
          <a:p>
            <a:pPr algn="l">
              <a:lnSpc>
                <a:spcPct val="100000"/>
              </a:lnSpc>
              <a:spcBef>
                <a:spcPct val="0"/>
              </a:spcBef>
            </a:pPr>
            <a:r>
              <a:rPr lang="en-US" sz="2800" b="1" i="0" u="none">
                <a:solidFill>
                  <a:srgbClr val="2F2F2F"/>
                </a:solidFill>
                <a:ea typeface="微软雅黑"/>
              </a:rPr>
              <a:t>回国历程</a:t>
            </a:r>
          </a:p>
        </p:txBody>
      </p:sp>
      <p:grpSp>
        <p:nvGrpSpPr>
          <p:cNvPr id="13" name="09be54f3-9f2e-4957-a5ab-a501d434eb6c.source.2.zh-Hans.pptx" descr="9c9abb9f-4684-4de5-bb2c-84dc24034875">
            <a:extLst>
              <a:ext uri="{FF2B5EF4-FFF2-40B4-BE49-F238E27FC236}">
                <a16:creationId xmlns:a16="http://schemas.microsoft.com/office/drawing/2014/main" id="{D8C46FEE-196F-4557-1B4D-C4CE408DAE09}"/>
              </a:ext>
            </a:extLst>
          </p:cNvPr>
          <p:cNvGrpSpPr/>
          <p:nvPr/>
        </p:nvGrpSpPr>
        <p:grpSpPr>
          <a:xfrm>
            <a:off x="660400" y="1130300"/>
            <a:ext cx="10860086" cy="5013325"/>
            <a:chOff x="660400" y="1130300"/>
            <a:chExt cx="10860086" cy="5013325"/>
          </a:xfrm>
        </p:grpSpPr>
        <p:grpSp>
          <p:nvGrpSpPr>
            <p:cNvPr id="12" name="组合 11" descr="7cefd913-c2a6-49a4-9c0b-e3576f3dfe83">
              <a:extLst>
                <a:ext uri="{FF2B5EF4-FFF2-40B4-BE49-F238E27FC236}">
                  <a16:creationId xmlns:a16="http://schemas.microsoft.com/office/drawing/2014/main" id="{6C7F3C7C-D980-5F16-8603-499A7DC374F6}"/>
                </a:ext>
              </a:extLst>
            </p:cNvPr>
            <p:cNvGrpSpPr/>
            <p:nvPr/>
          </p:nvGrpSpPr>
          <p:grpSpPr>
            <a:xfrm>
              <a:off x="669925" y="2576807"/>
              <a:ext cx="10850561" cy="3566818"/>
              <a:chOff x="669925" y="2576807"/>
              <a:chExt cx="10850561" cy="3566818"/>
            </a:xfrm>
          </p:grpSpPr>
          <p:grpSp>
            <p:nvGrpSpPr>
              <p:cNvPr id="10" name="组合 9" descr="01055597-cfa1-4beb-9ce2-d7a8db001970">
                <a:extLst>
                  <a:ext uri="{FF2B5EF4-FFF2-40B4-BE49-F238E27FC236}">
                    <a16:creationId xmlns:a16="http://schemas.microsoft.com/office/drawing/2014/main" id="{0E30EA7F-E81C-6CE3-1EAD-C309426EA64A}"/>
                  </a:ext>
                </a:extLst>
              </p:cNvPr>
              <p:cNvGrpSpPr/>
              <p:nvPr/>
            </p:nvGrpSpPr>
            <p:grpSpPr>
              <a:xfrm>
                <a:off x="669925" y="2576807"/>
                <a:ext cx="5246075" cy="3566818"/>
                <a:chOff x="669925" y="2576807"/>
                <a:chExt cx="5246075" cy="3566818"/>
              </a:xfrm>
            </p:grpSpPr>
            <p:sp>
              <p:nvSpPr>
                <p:cNvPr id="3" name="任意多边形: 形状 2" descr="b37758d7-d996-469e-9090-dd2c4e635e8a">
                  <a:extLst>
                    <a:ext uri="{FF2B5EF4-FFF2-40B4-BE49-F238E27FC236}">
                      <a16:creationId xmlns:a16="http://schemas.microsoft.com/office/drawing/2014/main" id="{D870ECC7-68CB-4B8A-97E4-AE564DB64E31}"/>
                    </a:ext>
                  </a:extLst>
                </p:cNvPr>
                <p:cNvSpPr/>
                <p:nvPr/>
              </p:nvSpPr>
              <p:spPr bwMode="auto">
                <a:xfrm>
                  <a:off x="669925" y="3262823"/>
                  <a:ext cx="5246075" cy="2880802"/>
                </a:xfrm>
                <a:custGeom>
                  <a:avLst/>
                  <a:gdLst>
                    <a:gd name="T0" fmla="*/ 0 w 1720"/>
                    <a:gd name="T1" fmla="*/ 0 h 1961"/>
                    <a:gd name="T2" fmla="*/ 2147483646 w 1720"/>
                    <a:gd name="T3" fmla="*/ 0 h 1961"/>
                    <a:gd name="T4" fmla="*/ 2147483646 w 1720"/>
                    <a:gd name="T5" fmla="*/ 2147483646 h 1961"/>
                    <a:gd name="T6" fmla="*/ 0 60000 65536"/>
                    <a:gd name="T7" fmla="*/ 0 60000 65536"/>
                    <a:gd name="T8" fmla="*/ 0 60000 65536"/>
                  </a:gdLst>
                  <a:ahLst/>
                  <a:cxnLst>
                    <a:cxn ang="T6">
                      <a:pos x="T0" y="T1"/>
                    </a:cxn>
                    <a:cxn ang="T7">
                      <a:pos x="T2" y="T3"/>
                    </a:cxn>
                    <a:cxn ang="T8">
                      <a:pos x="T4" y="T5"/>
                    </a:cxn>
                  </a:cxnLst>
                  <a:rect l="0" t="0" r="r" b="b"/>
                  <a:pathLst>
                    <a:path w="1720" h="1961">
                      <a:moveTo>
                        <a:pt x="0" y="0"/>
                      </a:moveTo>
                      <a:lnTo>
                        <a:pt x="1720" y="0"/>
                      </a:lnTo>
                      <a:lnTo>
                        <a:pt x="1720" y="1961"/>
                      </a:lnTo>
                    </a:path>
                  </a:pathLst>
                </a:custGeom>
                <a:noFill/>
                <a:ln w="12700" cap="flat" cmpd="sng">
                  <a:solidFill>
                    <a:schemeClr val="tx2">
                      <a:alpha val="50000"/>
                    </a:schemeClr>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nchorCtr="0">
                  <a:noAutofit/>
                </a:bodyPr>
                <a:lstStyle/>
                <a:p>
                  <a:pPr algn="l"/>
                  <a:endParaRPr/>
                </a:p>
              </p:txBody>
            </p:sp>
            <p:sp>
              <p:nvSpPr>
                <p:cNvPr id="5" name="Bullet1" descr="e89b95ee-3b1b-4318-95e3-b498d64eaff0">
                  <a:extLst>
                    <a:ext uri="{FF2B5EF4-FFF2-40B4-BE49-F238E27FC236}">
                      <a16:creationId xmlns:a16="http://schemas.microsoft.com/office/drawing/2014/main" id="{967AA1C6-39DA-4E34-A18C-41642C5D3DD6}"/>
                    </a:ext>
                  </a:extLst>
                </p:cNvPr>
                <p:cNvSpPr txBox="1"/>
                <p:nvPr/>
              </p:nvSpPr>
              <p:spPr bwMode="auto">
                <a:xfrm>
                  <a:off x="688989" y="2576807"/>
                  <a:ext cx="5227011" cy="68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l">
                    <a:spcBef>
                      <a:spcPct val="0"/>
                    </a:spcBef>
                  </a:pPr>
                  <a:r>
                    <a:rPr lang="en-US" sz="1800" b="1" i="0" u="none">
                      <a:solidFill>
                        <a:srgbClr val="2F2F2F"/>
                      </a:solidFill>
                      <a:ea typeface="微软雅黑"/>
                    </a:rPr>
                    <a:t>首次回国</a:t>
                  </a:r>
                </a:p>
              </p:txBody>
            </p:sp>
            <p:sp>
              <p:nvSpPr>
                <p:cNvPr id="7" name="Text1" descr="4a993b70-5cdf-41d4-bc62-21ee7732cf6c">
                  <a:extLst>
                    <a:ext uri="{FF2B5EF4-FFF2-40B4-BE49-F238E27FC236}">
                      <a16:creationId xmlns:a16="http://schemas.microsoft.com/office/drawing/2014/main" id="{E3ED1172-A76E-4692-BF1A-AE872C5C97CD}"/>
                    </a:ext>
                  </a:extLst>
                </p:cNvPr>
                <p:cNvSpPr/>
                <p:nvPr/>
              </p:nvSpPr>
              <p:spPr>
                <a:xfrm>
                  <a:off x="687279" y="3349834"/>
                  <a:ext cx="5228721" cy="1334175"/>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gn="l">
                    <a:lnSpc>
                      <a:spcPct val="120000"/>
                    </a:lnSpc>
                    <a:spcBef>
                      <a:spcPct val="0"/>
                    </a:spcBef>
                  </a:pPr>
                  <a:r>
                    <a:rPr lang="en-US" sz="2000" b="0" i="0" u="none" dirty="0">
                      <a:solidFill>
                        <a:srgbClr val="2F2F2F"/>
                      </a:solidFill>
                      <a:latin typeface="微软雅黑"/>
                    </a:rPr>
                    <a:t>1971年，49岁的杨振宁先生结束26年的海外漂泊，首次回到祖国，开启了他为中国科学事业贡献力量的新篇章。</a:t>
                  </a:r>
                </a:p>
              </p:txBody>
            </p:sp>
          </p:grpSp>
          <p:grpSp>
            <p:nvGrpSpPr>
              <p:cNvPr id="11" name="组合 10" descr="13c36d9f-8410-4653-bab9-81bc528153e1">
                <a:extLst>
                  <a:ext uri="{FF2B5EF4-FFF2-40B4-BE49-F238E27FC236}">
                    <a16:creationId xmlns:a16="http://schemas.microsoft.com/office/drawing/2014/main" id="{0593C5AB-711D-B6DA-73B2-71FA083DC408}"/>
                  </a:ext>
                </a:extLst>
              </p:cNvPr>
              <p:cNvGrpSpPr/>
              <p:nvPr/>
            </p:nvGrpSpPr>
            <p:grpSpPr>
              <a:xfrm>
                <a:off x="6274290" y="2576807"/>
                <a:ext cx="5246196" cy="3566818"/>
                <a:chOff x="6274290" y="2576807"/>
                <a:chExt cx="5246196" cy="3566818"/>
              </a:xfrm>
            </p:grpSpPr>
            <p:sp>
              <p:nvSpPr>
                <p:cNvPr id="4" name="任意多边形: 形状 3" descr="2d18a830-c3da-49f1-911b-360faef68543">
                  <a:extLst>
                    <a:ext uri="{FF2B5EF4-FFF2-40B4-BE49-F238E27FC236}">
                      <a16:creationId xmlns:a16="http://schemas.microsoft.com/office/drawing/2014/main" id="{80C484B5-88EF-4118-AF78-C6EB481111B4}"/>
                    </a:ext>
                  </a:extLst>
                </p:cNvPr>
                <p:cNvSpPr/>
                <p:nvPr/>
              </p:nvSpPr>
              <p:spPr bwMode="auto">
                <a:xfrm flipH="1">
                  <a:off x="6274411" y="3262823"/>
                  <a:ext cx="5246075" cy="2880802"/>
                </a:xfrm>
                <a:custGeom>
                  <a:avLst/>
                  <a:gdLst>
                    <a:gd name="T0" fmla="*/ 0 w 1720"/>
                    <a:gd name="T1" fmla="*/ 0 h 1961"/>
                    <a:gd name="T2" fmla="*/ 2147483646 w 1720"/>
                    <a:gd name="T3" fmla="*/ 0 h 1961"/>
                    <a:gd name="T4" fmla="*/ 2147483646 w 1720"/>
                    <a:gd name="T5" fmla="*/ 2147483646 h 1961"/>
                    <a:gd name="T6" fmla="*/ 0 60000 65536"/>
                    <a:gd name="T7" fmla="*/ 0 60000 65536"/>
                    <a:gd name="T8" fmla="*/ 0 60000 65536"/>
                  </a:gdLst>
                  <a:ahLst/>
                  <a:cxnLst>
                    <a:cxn ang="T6">
                      <a:pos x="T0" y="T1"/>
                    </a:cxn>
                    <a:cxn ang="T7">
                      <a:pos x="T2" y="T3"/>
                    </a:cxn>
                    <a:cxn ang="T8">
                      <a:pos x="T4" y="T5"/>
                    </a:cxn>
                  </a:cxnLst>
                  <a:rect l="0" t="0" r="r" b="b"/>
                  <a:pathLst>
                    <a:path w="1720" h="1961">
                      <a:moveTo>
                        <a:pt x="0" y="0"/>
                      </a:moveTo>
                      <a:lnTo>
                        <a:pt x="1720" y="0"/>
                      </a:lnTo>
                      <a:lnTo>
                        <a:pt x="1720" y="1961"/>
                      </a:lnTo>
                    </a:path>
                  </a:pathLst>
                </a:custGeom>
                <a:noFill/>
                <a:ln w="12700" cap="flat" cmpd="sng">
                  <a:solidFill>
                    <a:schemeClr val="tx2">
                      <a:alpha val="50000"/>
                    </a:schemeClr>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nchorCtr="0">
                  <a:noAutofit/>
                </a:bodyPr>
                <a:lstStyle/>
                <a:p>
                  <a:pPr algn="l"/>
                  <a:endParaRPr/>
                </a:p>
              </p:txBody>
            </p:sp>
            <p:sp>
              <p:nvSpPr>
                <p:cNvPr id="6" name="Bullet2" descr="7e83e922-ddf8-4eca-9438-7a7fa5a3ef7c">
                  <a:extLst>
                    <a:ext uri="{FF2B5EF4-FFF2-40B4-BE49-F238E27FC236}">
                      <a16:creationId xmlns:a16="http://schemas.microsoft.com/office/drawing/2014/main" id="{388EFF00-7AE2-443E-A1FB-863CF6AFCD8F}"/>
                    </a:ext>
                  </a:extLst>
                </p:cNvPr>
                <p:cNvSpPr txBox="1"/>
                <p:nvPr/>
              </p:nvSpPr>
              <p:spPr bwMode="auto">
                <a:xfrm>
                  <a:off x="6276000" y="2576807"/>
                  <a:ext cx="5227011" cy="68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l">
                    <a:spcBef>
                      <a:spcPct val="0"/>
                    </a:spcBef>
                  </a:pPr>
                  <a:r>
                    <a:rPr lang="en-US" sz="1800" b="1" i="0" u="none">
                      <a:solidFill>
                        <a:srgbClr val="2F2F2F"/>
                      </a:solidFill>
                      <a:ea typeface="微软雅黑"/>
                    </a:rPr>
                    <a:t>落叶归根</a:t>
                  </a:r>
                </a:p>
              </p:txBody>
            </p:sp>
            <p:sp>
              <p:nvSpPr>
                <p:cNvPr id="8" name="Text2" descr="be55eb98-fe5a-4a9a-a5e4-0201833137eb">
                  <a:extLst>
                    <a:ext uri="{FF2B5EF4-FFF2-40B4-BE49-F238E27FC236}">
                      <a16:creationId xmlns:a16="http://schemas.microsoft.com/office/drawing/2014/main" id="{8C3B396D-E4F4-44EB-BB78-F6A62AB7D9FC}"/>
                    </a:ext>
                  </a:extLst>
                </p:cNvPr>
                <p:cNvSpPr/>
                <p:nvPr/>
              </p:nvSpPr>
              <p:spPr>
                <a:xfrm>
                  <a:off x="6274290" y="3349834"/>
                  <a:ext cx="5228721" cy="1334175"/>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gn="l">
                    <a:lnSpc>
                      <a:spcPct val="120000"/>
                    </a:lnSpc>
                    <a:spcBef>
                      <a:spcPct val="0"/>
                    </a:spcBef>
                  </a:pPr>
                  <a:r>
                    <a:rPr lang="en-US" sz="2000" b="0" i="0" u="none" dirty="0">
                      <a:solidFill>
                        <a:srgbClr val="2F2F2F"/>
                      </a:solidFill>
                      <a:latin typeface="微软雅黑"/>
                    </a:rPr>
                    <a:t>2003年，妻子去世后，杨振宁先生彻底落叶归根，将家搬到北京清华大学，住所命名为“归根居”，体现了他对祖国的归属感。</a:t>
                  </a:r>
                </a:p>
              </p:txBody>
            </p:sp>
          </p:grpSp>
        </p:grpSp>
        <p:sp>
          <p:nvSpPr>
            <p:cNvPr id="9" name="Title" descr="3e001d0d-78c4-41c8-9ebd-3f6290889360">
              <a:extLst>
                <a:ext uri="{FF2B5EF4-FFF2-40B4-BE49-F238E27FC236}">
                  <a16:creationId xmlns:a16="http://schemas.microsoft.com/office/drawing/2014/main" id="{FCF2EDB9-179B-6C13-5701-BAAF9EAB99DE}"/>
                </a:ext>
              </a:extLst>
            </p:cNvPr>
            <p:cNvSpPr/>
            <p:nvPr/>
          </p:nvSpPr>
          <p:spPr>
            <a:xfrm>
              <a:off x="660400" y="1130300"/>
              <a:ext cx="10858500" cy="681247"/>
            </a:xfrm>
            <a:prstGeom prst="rect">
              <a:avLst/>
            </a:prstGeom>
          </p:spPr>
          <p:txBody>
            <a:bodyPr wrap="square" anchor="t" anchorCtr="1">
              <a:normAutofit/>
            </a:bodyPr>
            <a:lstStyle/>
            <a:p>
              <a:pPr algn="ctr"/>
              <a:r>
                <a:rPr lang="en-US" sz="2400" b="1" i="0" u="none">
                  <a:solidFill>
                    <a:srgbClr val="2F2F2F"/>
                  </a:solidFill>
                  <a:ea typeface="微软雅黑"/>
                </a:rPr>
                <a:t>见证杨振宁先生与祖国的深厚情缘</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535a26b2-0353-44c2-8937-b5cbb866b999"/>
          <p:cNvSpPr>
            <a:spLocks noGrp="1"/>
          </p:cNvSpPr>
          <p:nvPr>
            <p:ph type="title" hasCustomPrompt="1"/>
          </p:nvPr>
        </p:nvSpPr>
        <p:spPr/>
        <p:txBody>
          <a:bodyPr anchorCtr="0"/>
          <a:lstStyle/>
          <a:p>
            <a:pPr algn="l">
              <a:lnSpc>
                <a:spcPct val="100000"/>
              </a:lnSpc>
              <a:spcBef>
                <a:spcPct val="0"/>
              </a:spcBef>
            </a:pPr>
            <a:r>
              <a:rPr lang="en-US" sz="2800" b="1" i="0" u="none">
                <a:solidFill>
                  <a:srgbClr val="2F2F2F"/>
                </a:solidFill>
                <a:ea typeface="微软雅黑"/>
              </a:rPr>
              <a:t>主要成就</a:t>
            </a:r>
          </a:p>
        </p:txBody>
      </p:sp>
      <p:grpSp>
        <p:nvGrpSpPr>
          <p:cNvPr id="3" name="26295e12-c932-4487-8f23-6729979574e1.source.3.zh-Hans.pptx" descr="6c1e3e82-a12d-4c0f-b8d9-d084087e1a4a">
            <a:extLst>
              <a:ext uri="{FF2B5EF4-FFF2-40B4-BE49-F238E27FC236}">
                <a16:creationId xmlns:a16="http://schemas.microsoft.com/office/drawing/2014/main" id="{59E7A2B8-AC96-3091-70C9-DAA8A9203256}"/>
              </a:ext>
            </a:extLst>
          </p:cNvPr>
          <p:cNvGrpSpPr/>
          <p:nvPr/>
        </p:nvGrpSpPr>
        <p:grpSpPr>
          <a:xfrm>
            <a:off x="660400" y="1130300"/>
            <a:ext cx="10858500" cy="3791640"/>
            <a:chOff x="660400" y="1130300"/>
            <a:chExt cx="10858500" cy="3791640"/>
          </a:xfrm>
        </p:grpSpPr>
        <p:sp>
          <p:nvSpPr>
            <p:cNvPr id="34" name="Title" descr="d37be83d-f6c7-40c3-9d1c-62ce90220986">
              <a:extLst>
                <a:ext uri="{FF2B5EF4-FFF2-40B4-BE49-F238E27FC236}">
                  <a16:creationId xmlns:a16="http://schemas.microsoft.com/office/drawing/2014/main" id="{75F2A27D-E524-837F-A885-436F468297A2}"/>
                </a:ext>
              </a:extLst>
            </p:cNvPr>
            <p:cNvSpPr txBox="1"/>
            <p:nvPr/>
          </p:nvSpPr>
          <p:spPr>
            <a:xfrm>
              <a:off x="660400" y="1130300"/>
              <a:ext cx="10858500" cy="461665"/>
            </a:xfrm>
            <a:prstGeom prst="rect">
              <a:avLst/>
            </a:prstGeom>
            <a:noFill/>
          </p:spPr>
          <p:txBody>
            <a:bodyPr vert="horz" wrap="square" rtlCol="0" anchor="t" anchorCtr="1">
              <a:normAutofit/>
            </a:bodyPr>
            <a:lstStyle/>
            <a:p>
              <a:pPr algn="ctr"/>
              <a:r>
                <a:rPr lang="en-US" sz="2400" b="1" i="0" u="none">
                  <a:solidFill>
                    <a:srgbClr val="2F2F2F"/>
                  </a:solidFill>
                  <a:ea typeface="微软雅黑"/>
                </a:rPr>
                <a:t>领略杨振宁先生在科学领域的辉煌成果</a:t>
              </a:r>
            </a:p>
          </p:txBody>
        </p:sp>
        <p:grpSp>
          <p:nvGrpSpPr>
            <p:cNvPr id="41" name="组合 40" descr="39568a0d-a632-4784-9848-b285c6514e84">
              <a:extLst>
                <a:ext uri="{FF2B5EF4-FFF2-40B4-BE49-F238E27FC236}">
                  <a16:creationId xmlns:a16="http://schemas.microsoft.com/office/drawing/2014/main" id="{E4852541-A618-2DE3-B87F-9BDBDEB586D4}"/>
                </a:ext>
              </a:extLst>
            </p:cNvPr>
            <p:cNvGrpSpPr/>
            <p:nvPr/>
          </p:nvGrpSpPr>
          <p:grpSpPr>
            <a:xfrm>
              <a:off x="943065" y="2054169"/>
              <a:ext cx="9772469" cy="2867771"/>
              <a:chOff x="943065" y="2054169"/>
              <a:chExt cx="9772469" cy="2867771"/>
            </a:xfrm>
          </p:grpSpPr>
          <p:sp>
            <p:nvSpPr>
              <p:cNvPr id="6" name="ComponentBackground3" descr="10715512-2da3-41e9-85e5-25770160c3c2">
                <a:extLst>
                  <a:ext uri="{FF2B5EF4-FFF2-40B4-BE49-F238E27FC236}">
                    <a16:creationId xmlns:a16="http://schemas.microsoft.com/office/drawing/2014/main" id="{67AE72D1-3DE6-4649-BFAF-A36F0DE3FDB6}"/>
                  </a:ext>
                </a:extLst>
              </p:cNvPr>
              <p:cNvSpPr/>
              <p:nvPr/>
            </p:nvSpPr>
            <p:spPr bwMode="auto">
              <a:xfrm>
                <a:off x="1269573" y="3982743"/>
                <a:ext cx="1613534" cy="939197"/>
              </a:xfrm>
              <a:custGeom>
                <a:avLst/>
                <a:gdLst>
                  <a:gd name="T0" fmla="*/ 653 w 1102"/>
                  <a:gd name="T1" fmla="*/ 116 h 871"/>
                  <a:gd name="T2" fmla="*/ 543 w 1102"/>
                  <a:gd name="T3" fmla="*/ 0 h 871"/>
                  <a:gd name="T4" fmla="*/ 433 w 1102"/>
                  <a:gd name="T5" fmla="*/ 116 h 871"/>
                  <a:gd name="T6" fmla="*/ 0 w 1102"/>
                  <a:gd name="T7" fmla="*/ 116 h 871"/>
                  <a:gd name="T8" fmla="*/ 0 w 1102"/>
                  <a:gd name="T9" fmla="*/ 871 h 871"/>
                  <a:gd name="T10" fmla="*/ 1102 w 1102"/>
                  <a:gd name="T11" fmla="*/ 871 h 871"/>
                  <a:gd name="T12" fmla="*/ 1102 w 1102"/>
                  <a:gd name="T13" fmla="*/ 116 h 871"/>
                  <a:gd name="T14" fmla="*/ 653 w 1102"/>
                  <a:gd name="T15" fmla="*/ 116 h 8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2" h="871">
                    <a:moveTo>
                      <a:pt x="653" y="116"/>
                    </a:moveTo>
                    <a:lnTo>
                      <a:pt x="543" y="0"/>
                    </a:lnTo>
                    <a:lnTo>
                      <a:pt x="433" y="116"/>
                    </a:lnTo>
                    <a:lnTo>
                      <a:pt x="0" y="116"/>
                    </a:lnTo>
                    <a:lnTo>
                      <a:pt x="0" y="871"/>
                    </a:lnTo>
                    <a:lnTo>
                      <a:pt x="1102" y="871"/>
                    </a:lnTo>
                    <a:lnTo>
                      <a:pt x="1102" y="116"/>
                    </a:lnTo>
                    <a:lnTo>
                      <a:pt x="653" y="116"/>
                    </a:lnTo>
                    <a:close/>
                  </a:path>
                </a:pathLst>
              </a:custGeom>
              <a:solidFill>
                <a:schemeClr val="accent1"/>
              </a:solidFill>
              <a:ln w="28575">
                <a:solidFill>
                  <a:schemeClr val="bg1"/>
                </a:solidFill>
              </a:ln>
            </p:spPr>
            <p:txBody>
              <a:bodyPr wrap="square" lIns="91440" tIns="45720" rIns="91440" bIns="45720" anchor="ctr" anchorCtr="0">
                <a:normAutofit/>
              </a:bodyPr>
              <a:lstStyle/>
              <a:p>
                <a:pPr algn="ctr"/>
                <a:endParaRPr/>
              </a:p>
            </p:txBody>
          </p:sp>
          <p:sp>
            <p:nvSpPr>
              <p:cNvPr id="7" name="Bullet1" descr="be4646c1-a051-4bdc-b330-93473d1a3cb4">
                <a:extLst>
                  <a:ext uri="{FF2B5EF4-FFF2-40B4-BE49-F238E27FC236}">
                    <a16:creationId xmlns:a16="http://schemas.microsoft.com/office/drawing/2014/main" id="{B1A32EFD-321F-4752-9ACB-D9525E12C938}"/>
                  </a:ext>
                </a:extLst>
              </p:cNvPr>
              <p:cNvSpPr txBox="1"/>
              <p:nvPr/>
            </p:nvSpPr>
            <p:spPr>
              <a:xfrm>
                <a:off x="6548630" y="2054169"/>
                <a:ext cx="2366502" cy="601981"/>
              </a:xfrm>
              <a:prstGeom prst="rect">
                <a:avLst/>
              </a:prstGeom>
              <a:noFill/>
            </p:spPr>
            <p:txBody>
              <a:bodyPr wrap="square" lIns="91440" tIns="45720" rIns="91440" bIns="45720" anchor="ctr" anchorCtr="0">
                <a:normAutofit/>
              </a:bodyPr>
              <a:lstStyle/>
              <a:p>
                <a:pPr algn="r"/>
                <a:r>
                  <a:rPr lang="en-US" sz="1800" b="1" i="0" u="none" dirty="0" err="1">
                    <a:solidFill>
                      <a:srgbClr val="2F2F2F"/>
                    </a:solidFill>
                    <a:ea typeface="微软雅黑"/>
                  </a:rPr>
                  <a:t>学术贡献</a:t>
                </a:r>
                <a:endParaRPr lang="en-US" sz="1800" b="1" i="0" u="none" dirty="0">
                  <a:solidFill>
                    <a:srgbClr val="2F2F2F"/>
                  </a:solidFill>
                  <a:ea typeface="微软雅黑"/>
                </a:endParaRPr>
              </a:p>
            </p:txBody>
          </p:sp>
          <p:sp>
            <p:nvSpPr>
              <p:cNvPr id="20" name="IconBackground3" descr="2ffeb6f5-2f61-4515-a06e-1ed2e884b662">
                <a:extLst>
                  <a:ext uri="{FF2B5EF4-FFF2-40B4-BE49-F238E27FC236}">
                    <a16:creationId xmlns:a16="http://schemas.microsoft.com/office/drawing/2014/main" id="{9211DA06-B84F-458A-AD2B-32604CBC0CE6}"/>
                  </a:ext>
                </a:extLst>
              </p:cNvPr>
              <p:cNvSpPr/>
              <p:nvPr/>
            </p:nvSpPr>
            <p:spPr>
              <a:xfrm>
                <a:off x="943065" y="4237934"/>
                <a:ext cx="559280" cy="559278"/>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rmAutofit/>
              </a:bodyPr>
              <a:lstStyle/>
              <a:p>
                <a:pPr algn="ctr"/>
                <a:endParaRPr/>
              </a:p>
            </p:txBody>
          </p:sp>
          <p:sp>
            <p:nvSpPr>
              <p:cNvPr id="21" name="Icon1" descr="4c25d7c4-cd3d-4259-a739-0485c1ed3f95">
                <a:extLst>
                  <a:ext uri="{FF2B5EF4-FFF2-40B4-BE49-F238E27FC236}">
                    <a16:creationId xmlns:a16="http://schemas.microsoft.com/office/drawing/2014/main" id="{ECC79920-4D25-497E-A001-11DA915A9175}"/>
                  </a:ext>
                </a:extLst>
              </p:cNvPr>
              <p:cNvSpPr/>
              <p:nvPr/>
            </p:nvSpPr>
            <p:spPr bwMode="auto">
              <a:xfrm>
                <a:off x="1068416" y="4388592"/>
                <a:ext cx="308578" cy="257962"/>
              </a:xfrm>
              <a:custGeom>
                <a:avLst/>
                <a:gdLst>
                  <a:gd name="T0" fmla="*/ 154 w 435"/>
                  <a:gd name="T1" fmla="*/ 194 h 364"/>
                  <a:gd name="T2" fmla="*/ 169 w 435"/>
                  <a:gd name="T3" fmla="*/ 159 h 364"/>
                  <a:gd name="T4" fmla="*/ 306 w 435"/>
                  <a:gd name="T5" fmla="*/ 136 h 364"/>
                  <a:gd name="T6" fmla="*/ 375 w 435"/>
                  <a:gd name="T7" fmla="*/ 220 h 364"/>
                  <a:gd name="T8" fmla="*/ 375 w 435"/>
                  <a:gd name="T9" fmla="*/ 202 h 364"/>
                  <a:gd name="T10" fmla="*/ 435 w 435"/>
                  <a:gd name="T11" fmla="*/ 202 h 364"/>
                  <a:gd name="T12" fmla="*/ 435 w 435"/>
                  <a:gd name="T13" fmla="*/ 364 h 364"/>
                  <a:gd name="T14" fmla="*/ 375 w 435"/>
                  <a:gd name="T15" fmla="*/ 364 h 364"/>
                  <a:gd name="T16" fmla="*/ 375 w 435"/>
                  <a:gd name="T17" fmla="*/ 340 h 364"/>
                  <a:gd name="T18" fmla="*/ 299 w 435"/>
                  <a:gd name="T19" fmla="*/ 310 h 364"/>
                  <a:gd name="T20" fmla="*/ 112 w 435"/>
                  <a:gd name="T21" fmla="*/ 333 h 364"/>
                  <a:gd name="T22" fmla="*/ 13 w 435"/>
                  <a:gd name="T23" fmla="*/ 280 h 364"/>
                  <a:gd name="T24" fmla="*/ 14 w 435"/>
                  <a:gd name="T25" fmla="*/ 262 h 364"/>
                  <a:gd name="T26" fmla="*/ 0 w 435"/>
                  <a:gd name="T27" fmla="*/ 248 h 364"/>
                  <a:gd name="T28" fmla="*/ 10 w 435"/>
                  <a:gd name="T29" fmla="*/ 191 h 364"/>
                  <a:gd name="T30" fmla="*/ 131 w 435"/>
                  <a:gd name="T31" fmla="*/ 230 h 364"/>
                  <a:gd name="T32" fmla="*/ 228 w 435"/>
                  <a:gd name="T33" fmla="*/ 203 h 364"/>
                  <a:gd name="T34" fmla="*/ 228 w 435"/>
                  <a:gd name="T35" fmla="*/ 196 h 364"/>
                  <a:gd name="T36" fmla="*/ 154 w 435"/>
                  <a:gd name="T37" fmla="*/ 194 h 364"/>
                  <a:gd name="T38" fmla="*/ 129 w 435"/>
                  <a:gd name="T39" fmla="*/ 160 h 364"/>
                  <a:gd name="T40" fmla="*/ 126 w 435"/>
                  <a:gd name="T41" fmla="*/ 176 h 364"/>
                  <a:gd name="T42" fmla="*/ 71 w 435"/>
                  <a:gd name="T43" fmla="*/ 189 h 364"/>
                  <a:gd name="T44" fmla="*/ 25 w 435"/>
                  <a:gd name="T45" fmla="*/ 156 h 364"/>
                  <a:gd name="T46" fmla="*/ 28 w 435"/>
                  <a:gd name="T47" fmla="*/ 143 h 364"/>
                  <a:gd name="T48" fmla="*/ 28 w 435"/>
                  <a:gd name="T49" fmla="*/ 143 h 364"/>
                  <a:gd name="T50" fmla="*/ 82 w 435"/>
                  <a:gd name="T51" fmla="*/ 130 h 364"/>
                  <a:gd name="T52" fmla="*/ 129 w 435"/>
                  <a:gd name="T53" fmla="*/ 160 h 364"/>
                  <a:gd name="T54" fmla="*/ 129 w 435"/>
                  <a:gd name="T55" fmla="*/ 160 h 364"/>
                  <a:gd name="T56" fmla="*/ 39 w 435"/>
                  <a:gd name="T57" fmla="*/ 145 h 364"/>
                  <a:gd name="T58" fmla="*/ 76 w 435"/>
                  <a:gd name="T59" fmla="*/ 164 h 364"/>
                  <a:gd name="T60" fmla="*/ 117 w 435"/>
                  <a:gd name="T61" fmla="*/ 161 h 364"/>
                  <a:gd name="T62" fmla="*/ 80 w 435"/>
                  <a:gd name="T63" fmla="*/ 142 h 364"/>
                  <a:gd name="T64" fmla="*/ 39 w 435"/>
                  <a:gd name="T65" fmla="*/ 145 h 364"/>
                  <a:gd name="T66" fmla="*/ 165 w 435"/>
                  <a:gd name="T67" fmla="*/ 127 h 364"/>
                  <a:gd name="T68" fmla="*/ 152 w 435"/>
                  <a:gd name="T69" fmla="*/ 136 h 364"/>
                  <a:gd name="T70" fmla="*/ 103 w 435"/>
                  <a:gd name="T71" fmla="*/ 108 h 364"/>
                  <a:gd name="T72" fmla="*/ 91 w 435"/>
                  <a:gd name="T73" fmla="*/ 53 h 364"/>
                  <a:gd name="T74" fmla="*/ 102 w 435"/>
                  <a:gd name="T75" fmla="*/ 45 h 364"/>
                  <a:gd name="T76" fmla="*/ 102 w 435"/>
                  <a:gd name="T77" fmla="*/ 45 h 364"/>
                  <a:gd name="T78" fmla="*/ 151 w 435"/>
                  <a:gd name="T79" fmla="*/ 73 h 364"/>
                  <a:gd name="T80" fmla="*/ 165 w 435"/>
                  <a:gd name="T81" fmla="*/ 127 h 364"/>
                  <a:gd name="T82" fmla="*/ 165 w 435"/>
                  <a:gd name="T83" fmla="*/ 127 h 364"/>
                  <a:gd name="T84" fmla="*/ 109 w 435"/>
                  <a:gd name="T85" fmla="*/ 55 h 364"/>
                  <a:gd name="T86" fmla="*/ 123 w 435"/>
                  <a:gd name="T87" fmla="*/ 93 h 364"/>
                  <a:gd name="T88" fmla="*/ 156 w 435"/>
                  <a:gd name="T89" fmla="*/ 119 h 364"/>
                  <a:gd name="T90" fmla="*/ 142 w 435"/>
                  <a:gd name="T91" fmla="*/ 80 h 364"/>
                  <a:gd name="T92" fmla="*/ 109 w 435"/>
                  <a:gd name="T93" fmla="*/ 55 h 364"/>
                  <a:gd name="T94" fmla="*/ 212 w 435"/>
                  <a:gd name="T95" fmla="*/ 105 h 364"/>
                  <a:gd name="T96" fmla="*/ 196 w 435"/>
                  <a:gd name="T97" fmla="*/ 103 h 364"/>
                  <a:gd name="T98" fmla="*/ 177 w 435"/>
                  <a:gd name="T99" fmla="*/ 50 h 364"/>
                  <a:gd name="T100" fmla="*/ 204 w 435"/>
                  <a:gd name="T101" fmla="*/ 1 h 364"/>
                  <a:gd name="T102" fmla="*/ 218 w 435"/>
                  <a:gd name="T103" fmla="*/ 2 h 364"/>
                  <a:gd name="T104" fmla="*/ 218 w 435"/>
                  <a:gd name="T105" fmla="*/ 2 h 364"/>
                  <a:gd name="T106" fmla="*/ 237 w 435"/>
                  <a:gd name="T107" fmla="*/ 55 h 364"/>
                  <a:gd name="T108" fmla="*/ 212 w 435"/>
                  <a:gd name="T109" fmla="*/ 104 h 364"/>
                  <a:gd name="T110" fmla="*/ 212 w 435"/>
                  <a:gd name="T111" fmla="*/ 105 h 364"/>
                  <a:gd name="T112" fmla="*/ 217 w 435"/>
                  <a:gd name="T113" fmla="*/ 14 h 364"/>
                  <a:gd name="T114" fmla="*/ 203 w 435"/>
                  <a:gd name="T115" fmla="*/ 52 h 364"/>
                  <a:gd name="T116" fmla="*/ 211 w 435"/>
                  <a:gd name="T117" fmla="*/ 93 h 364"/>
                  <a:gd name="T118" fmla="*/ 225 w 435"/>
                  <a:gd name="T119" fmla="*/ 54 h 364"/>
                  <a:gd name="T120" fmla="*/ 217 w 435"/>
                  <a:gd name="T121" fmla="*/ 1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5" h="364">
                    <a:moveTo>
                      <a:pt x="154" y="194"/>
                    </a:moveTo>
                    <a:lnTo>
                      <a:pt x="169" y="159"/>
                    </a:lnTo>
                    <a:lnTo>
                      <a:pt x="306" y="136"/>
                    </a:lnTo>
                    <a:lnTo>
                      <a:pt x="375" y="220"/>
                    </a:lnTo>
                    <a:lnTo>
                      <a:pt x="375" y="202"/>
                    </a:lnTo>
                    <a:lnTo>
                      <a:pt x="435" y="202"/>
                    </a:lnTo>
                    <a:lnTo>
                      <a:pt x="435" y="364"/>
                    </a:lnTo>
                    <a:lnTo>
                      <a:pt x="375" y="364"/>
                    </a:lnTo>
                    <a:lnTo>
                      <a:pt x="375" y="340"/>
                    </a:lnTo>
                    <a:lnTo>
                      <a:pt x="299" y="310"/>
                    </a:lnTo>
                    <a:lnTo>
                      <a:pt x="112" y="333"/>
                    </a:lnTo>
                    <a:lnTo>
                      <a:pt x="13" y="280"/>
                    </a:lnTo>
                    <a:lnTo>
                      <a:pt x="14" y="262"/>
                    </a:lnTo>
                    <a:lnTo>
                      <a:pt x="0" y="248"/>
                    </a:lnTo>
                    <a:lnTo>
                      <a:pt x="10" y="191"/>
                    </a:lnTo>
                    <a:lnTo>
                      <a:pt x="131" y="230"/>
                    </a:lnTo>
                    <a:lnTo>
                      <a:pt x="228" y="203"/>
                    </a:lnTo>
                    <a:lnTo>
                      <a:pt x="228" y="196"/>
                    </a:lnTo>
                    <a:lnTo>
                      <a:pt x="154" y="194"/>
                    </a:lnTo>
                    <a:close/>
                    <a:moveTo>
                      <a:pt x="129" y="160"/>
                    </a:moveTo>
                    <a:lnTo>
                      <a:pt x="126" y="176"/>
                    </a:lnTo>
                    <a:cubicBezTo>
                      <a:pt x="123" y="191"/>
                      <a:pt x="96" y="194"/>
                      <a:pt x="71" y="189"/>
                    </a:cubicBezTo>
                    <a:cubicBezTo>
                      <a:pt x="46" y="184"/>
                      <a:pt x="22" y="171"/>
                      <a:pt x="25" y="156"/>
                    </a:cubicBezTo>
                    <a:lnTo>
                      <a:pt x="28" y="143"/>
                    </a:lnTo>
                    <a:lnTo>
                      <a:pt x="28" y="143"/>
                    </a:lnTo>
                    <a:cubicBezTo>
                      <a:pt x="31" y="128"/>
                      <a:pt x="58" y="126"/>
                      <a:pt x="82" y="130"/>
                    </a:cubicBezTo>
                    <a:cubicBezTo>
                      <a:pt x="106" y="135"/>
                      <a:pt x="129" y="147"/>
                      <a:pt x="129" y="160"/>
                    </a:cubicBezTo>
                    <a:lnTo>
                      <a:pt x="129" y="160"/>
                    </a:lnTo>
                    <a:close/>
                    <a:moveTo>
                      <a:pt x="39" y="145"/>
                    </a:moveTo>
                    <a:cubicBezTo>
                      <a:pt x="38" y="149"/>
                      <a:pt x="51" y="159"/>
                      <a:pt x="76" y="164"/>
                    </a:cubicBezTo>
                    <a:cubicBezTo>
                      <a:pt x="101" y="169"/>
                      <a:pt x="116" y="164"/>
                      <a:pt x="117" y="161"/>
                    </a:cubicBezTo>
                    <a:cubicBezTo>
                      <a:pt x="117" y="157"/>
                      <a:pt x="105" y="147"/>
                      <a:pt x="80" y="142"/>
                    </a:cubicBezTo>
                    <a:cubicBezTo>
                      <a:pt x="55" y="137"/>
                      <a:pt x="40" y="142"/>
                      <a:pt x="39" y="145"/>
                    </a:cubicBezTo>
                    <a:close/>
                    <a:moveTo>
                      <a:pt x="165" y="127"/>
                    </a:moveTo>
                    <a:lnTo>
                      <a:pt x="152" y="136"/>
                    </a:lnTo>
                    <a:cubicBezTo>
                      <a:pt x="140" y="145"/>
                      <a:pt x="118" y="129"/>
                      <a:pt x="103" y="108"/>
                    </a:cubicBezTo>
                    <a:cubicBezTo>
                      <a:pt x="88" y="88"/>
                      <a:pt x="79" y="62"/>
                      <a:pt x="91" y="53"/>
                    </a:cubicBezTo>
                    <a:lnTo>
                      <a:pt x="102" y="45"/>
                    </a:lnTo>
                    <a:lnTo>
                      <a:pt x="102" y="45"/>
                    </a:lnTo>
                    <a:cubicBezTo>
                      <a:pt x="115" y="37"/>
                      <a:pt x="136" y="53"/>
                      <a:pt x="151" y="73"/>
                    </a:cubicBezTo>
                    <a:cubicBezTo>
                      <a:pt x="165" y="93"/>
                      <a:pt x="174" y="116"/>
                      <a:pt x="165" y="127"/>
                    </a:cubicBezTo>
                    <a:lnTo>
                      <a:pt x="165" y="127"/>
                    </a:lnTo>
                    <a:close/>
                    <a:moveTo>
                      <a:pt x="109" y="55"/>
                    </a:moveTo>
                    <a:cubicBezTo>
                      <a:pt x="106" y="57"/>
                      <a:pt x="108" y="73"/>
                      <a:pt x="123" y="93"/>
                    </a:cubicBezTo>
                    <a:cubicBezTo>
                      <a:pt x="139" y="114"/>
                      <a:pt x="153" y="121"/>
                      <a:pt x="156" y="119"/>
                    </a:cubicBezTo>
                    <a:cubicBezTo>
                      <a:pt x="159" y="117"/>
                      <a:pt x="157" y="101"/>
                      <a:pt x="142" y="80"/>
                    </a:cubicBezTo>
                    <a:cubicBezTo>
                      <a:pt x="126" y="59"/>
                      <a:pt x="112" y="53"/>
                      <a:pt x="109" y="55"/>
                    </a:cubicBezTo>
                    <a:close/>
                    <a:moveTo>
                      <a:pt x="212" y="105"/>
                    </a:moveTo>
                    <a:lnTo>
                      <a:pt x="196" y="103"/>
                    </a:lnTo>
                    <a:cubicBezTo>
                      <a:pt x="181" y="102"/>
                      <a:pt x="175" y="76"/>
                      <a:pt x="177" y="50"/>
                    </a:cubicBezTo>
                    <a:cubicBezTo>
                      <a:pt x="179" y="25"/>
                      <a:pt x="189" y="0"/>
                      <a:pt x="204" y="1"/>
                    </a:cubicBezTo>
                    <a:lnTo>
                      <a:pt x="218" y="2"/>
                    </a:lnTo>
                    <a:lnTo>
                      <a:pt x="218" y="2"/>
                    </a:lnTo>
                    <a:cubicBezTo>
                      <a:pt x="233" y="4"/>
                      <a:pt x="239" y="30"/>
                      <a:pt x="237" y="55"/>
                    </a:cubicBezTo>
                    <a:cubicBezTo>
                      <a:pt x="235" y="79"/>
                      <a:pt x="226" y="103"/>
                      <a:pt x="212" y="104"/>
                    </a:cubicBezTo>
                    <a:lnTo>
                      <a:pt x="212" y="105"/>
                    </a:lnTo>
                    <a:close/>
                    <a:moveTo>
                      <a:pt x="217" y="14"/>
                    </a:moveTo>
                    <a:cubicBezTo>
                      <a:pt x="214" y="13"/>
                      <a:pt x="205" y="27"/>
                      <a:pt x="203" y="52"/>
                    </a:cubicBezTo>
                    <a:cubicBezTo>
                      <a:pt x="201" y="78"/>
                      <a:pt x="208" y="92"/>
                      <a:pt x="211" y="93"/>
                    </a:cubicBezTo>
                    <a:cubicBezTo>
                      <a:pt x="214" y="93"/>
                      <a:pt x="223" y="80"/>
                      <a:pt x="225" y="54"/>
                    </a:cubicBezTo>
                    <a:cubicBezTo>
                      <a:pt x="227" y="28"/>
                      <a:pt x="220" y="14"/>
                      <a:pt x="217" y="14"/>
                    </a:cubicBezTo>
                    <a:close/>
                  </a:path>
                </a:pathLst>
              </a:custGeom>
              <a:solidFill>
                <a:srgbClr val="FFFFFF"/>
              </a:solidFill>
              <a:ln>
                <a:noFill/>
              </a:ln>
            </p:spPr>
            <p:txBody>
              <a:bodyPr wrap="square" lIns="91440" tIns="45720" rIns="91440" bIns="45720" anchor="ctr" anchorCtr="0">
                <a:normAutofit fontScale="70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36" name="Text1" descr="8eca60fe-2a36-4b64-9c02-74c627f6ca93">
                <a:extLst>
                  <a:ext uri="{FF2B5EF4-FFF2-40B4-BE49-F238E27FC236}">
                    <a16:creationId xmlns:a16="http://schemas.microsoft.com/office/drawing/2014/main" id="{6A9CDCB3-2621-7677-55C9-431B290A5FBC}"/>
                  </a:ext>
                </a:extLst>
              </p:cNvPr>
              <p:cNvSpPr txBox="1"/>
              <p:nvPr/>
            </p:nvSpPr>
            <p:spPr>
              <a:xfrm>
                <a:off x="7340599" y="2558398"/>
                <a:ext cx="3374935" cy="2219061"/>
              </a:xfrm>
              <a:prstGeom prst="rect">
                <a:avLst/>
              </a:prstGeom>
              <a:solidFill>
                <a:schemeClr val="bg2"/>
              </a:solidFill>
            </p:spPr>
            <p:txBody>
              <a:bodyPr wrap="square" lIns="91440" tIns="45720" rIns="91440" bIns="45720" anchor="ctr" anchorCtr="0">
                <a:normAutofit/>
              </a:bodyPr>
              <a:lstStyle/>
              <a:p>
                <a:pPr algn="l">
                  <a:lnSpc>
                    <a:spcPct val="120000"/>
                  </a:lnSpc>
                </a:pPr>
                <a:r>
                  <a:rPr lang="en-US" sz="2000" b="0" i="0" u="none" dirty="0" err="1">
                    <a:solidFill>
                      <a:srgbClr val="2F2F2F"/>
                    </a:solidFill>
                    <a:ea typeface="微软雅黑"/>
                  </a:rPr>
                  <a:t>他创建的“杨</a:t>
                </a:r>
                <a:r>
                  <a:rPr lang="en-US" sz="2000" b="0" i="0" u="none" dirty="0">
                    <a:solidFill>
                      <a:srgbClr val="2F2F2F"/>
                    </a:solidFill>
                    <a:ea typeface="微软雅黑"/>
                  </a:rPr>
                  <a:t> - </a:t>
                </a:r>
                <a:r>
                  <a:rPr lang="en-US" sz="2000" b="0" i="0" u="none" dirty="0" err="1">
                    <a:solidFill>
                      <a:srgbClr val="2F2F2F"/>
                    </a:solidFill>
                    <a:ea typeface="微软雅黑"/>
                  </a:rPr>
                  <a:t>米尔斯规范场论</a:t>
                </a:r>
                <a:r>
                  <a:rPr lang="en-US" sz="2000" b="0" i="0" u="none" dirty="0">
                    <a:solidFill>
                      <a:srgbClr val="2F2F2F"/>
                    </a:solidFill>
                    <a:ea typeface="微软雅黑"/>
                  </a:rPr>
                  <a:t>”，</a:t>
                </a:r>
                <a:r>
                  <a:rPr lang="en-US" sz="2000" b="0" i="0" u="none" dirty="0" err="1">
                    <a:solidFill>
                      <a:srgbClr val="2F2F2F"/>
                    </a:solidFill>
                    <a:ea typeface="微软雅黑"/>
                  </a:rPr>
                  <a:t>被誉为堪比相对论、超越诺奖的物理学贡献，对现代物理学发展意义重大</a:t>
                </a:r>
                <a:r>
                  <a:rPr lang="en-US" sz="2000" b="0" i="0" u="none" dirty="0">
                    <a:solidFill>
                      <a:srgbClr val="2F2F2F"/>
                    </a:solidFill>
                    <a:ea typeface="微软雅黑"/>
                  </a:rPr>
                  <a:t>。</a:t>
                </a:r>
              </a:p>
            </p:txBody>
          </p:sp>
        </p:grpSp>
        <p:grpSp>
          <p:nvGrpSpPr>
            <p:cNvPr id="40" name="组合 39" descr="4d52ca34-b07a-460d-b3f6-95c1b88de187">
              <a:extLst>
                <a:ext uri="{FF2B5EF4-FFF2-40B4-BE49-F238E27FC236}">
                  <a16:creationId xmlns:a16="http://schemas.microsoft.com/office/drawing/2014/main" id="{61371F0C-C3CB-2C16-F701-E0A899A75E2F}"/>
                </a:ext>
              </a:extLst>
            </p:cNvPr>
            <p:cNvGrpSpPr/>
            <p:nvPr/>
          </p:nvGrpSpPr>
          <p:grpSpPr>
            <a:xfrm>
              <a:off x="943065" y="2043072"/>
              <a:ext cx="5902335" cy="2543175"/>
              <a:chOff x="943065" y="2043072"/>
              <a:chExt cx="5902335" cy="2543175"/>
            </a:xfrm>
          </p:grpSpPr>
          <p:sp>
            <p:nvSpPr>
              <p:cNvPr id="5" name="ComponentBackground2" descr="452b83ef-6a65-4613-874f-2ca21cbbc398">
                <a:extLst>
                  <a:ext uri="{FF2B5EF4-FFF2-40B4-BE49-F238E27FC236}">
                    <a16:creationId xmlns:a16="http://schemas.microsoft.com/office/drawing/2014/main" id="{005838DF-AFF1-4B6D-9064-C48C368FD14D}"/>
                  </a:ext>
                </a:extLst>
              </p:cNvPr>
              <p:cNvSpPr/>
              <p:nvPr/>
            </p:nvSpPr>
            <p:spPr bwMode="auto">
              <a:xfrm>
                <a:off x="1269573" y="3177902"/>
                <a:ext cx="1613534" cy="939197"/>
              </a:xfrm>
              <a:custGeom>
                <a:avLst/>
                <a:gdLst>
                  <a:gd name="T0" fmla="*/ 653 w 1102"/>
                  <a:gd name="T1" fmla="*/ 115 h 871"/>
                  <a:gd name="T2" fmla="*/ 543 w 1102"/>
                  <a:gd name="T3" fmla="*/ 0 h 871"/>
                  <a:gd name="T4" fmla="*/ 433 w 1102"/>
                  <a:gd name="T5" fmla="*/ 115 h 871"/>
                  <a:gd name="T6" fmla="*/ 0 w 1102"/>
                  <a:gd name="T7" fmla="*/ 115 h 871"/>
                  <a:gd name="T8" fmla="*/ 0 w 1102"/>
                  <a:gd name="T9" fmla="*/ 871 h 871"/>
                  <a:gd name="T10" fmla="*/ 1102 w 1102"/>
                  <a:gd name="T11" fmla="*/ 871 h 871"/>
                  <a:gd name="T12" fmla="*/ 1102 w 1102"/>
                  <a:gd name="T13" fmla="*/ 115 h 871"/>
                  <a:gd name="T14" fmla="*/ 653 w 1102"/>
                  <a:gd name="T15" fmla="*/ 115 h 8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2" h="871">
                    <a:moveTo>
                      <a:pt x="653" y="115"/>
                    </a:moveTo>
                    <a:lnTo>
                      <a:pt x="543" y="0"/>
                    </a:lnTo>
                    <a:lnTo>
                      <a:pt x="433" y="115"/>
                    </a:lnTo>
                    <a:lnTo>
                      <a:pt x="0" y="115"/>
                    </a:lnTo>
                    <a:lnTo>
                      <a:pt x="0" y="871"/>
                    </a:lnTo>
                    <a:lnTo>
                      <a:pt x="1102" y="871"/>
                    </a:lnTo>
                    <a:lnTo>
                      <a:pt x="1102" y="115"/>
                    </a:lnTo>
                    <a:lnTo>
                      <a:pt x="653" y="115"/>
                    </a:lnTo>
                    <a:close/>
                  </a:path>
                </a:pathLst>
              </a:custGeom>
              <a:solidFill>
                <a:schemeClr val="accent2"/>
              </a:solidFill>
              <a:ln w="28575">
                <a:solidFill>
                  <a:schemeClr val="bg1"/>
                </a:solidFill>
              </a:ln>
            </p:spPr>
            <p:txBody>
              <a:bodyPr wrap="square" lIns="91440" tIns="45720" rIns="91440" bIns="45720" anchor="ctr" anchorCtr="0">
                <a:normAutofit/>
              </a:bodyPr>
              <a:lstStyle/>
              <a:p>
                <a:pPr algn="ctr"/>
                <a:endParaRPr/>
              </a:p>
            </p:txBody>
          </p:sp>
          <p:sp>
            <p:nvSpPr>
              <p:cNvPr id="8" name="Bullet2" descr="f76c70a0-859f-49e8-9950-1edd5ae4e315">
                <a:extLst>
                  <a:ext uri="{FF2B5EF4-FFF2-40B4-BE49-F238E27FC236}">
                    <a16:creationId xmlns:a16="http://schemas.microsoft.com/office/drawing/2014/main" id="{92445316-2EF8-4912-BC95-3FE6096B5D41}"/>
                  </a:ext>
                </a:extLst>
              </p:cNvPr>
              <p:cNvSpPr txBox="1"/>
              <p:nvPr/>
            </p:nvSpPr>
            <p:spPr>
              <a:xfrm>
                <a:off x="3632911" y="2043072"/>
                <a:ext cx="2366502" cy="601981"/>
              </a:xfrm>
              <a:prstGeom prst="rect">
                <a:avLst/>
              </a:prstGeom>
              <a:noFill/>
            </p:spPr>
            <p:txBody>
              <a:bodyPr wrap="square" lIns="91440" tIns="45720" rIns="91440" bIns="45720" anchor="ctr" anchorCtr="0">
                <a:normAutofit/>
              </a:bodyPr>
              <a:lstStyle/>
              <a:p>
                <a:pPr algn="r"/>
                <a:r>
                  <a:rPr lang="en-US" sz="1800" b="1" i="0" u="none" dirty="0" err="1">
                    <a:solidFill>
                      <a:srgbClr val="2F2F2F"/>
                    </a:solidFill>
                    <a:ea typeface="微软雅黑"/>
                  </a:rPr>
                  <a:t>诺贝尔奖</a:t>
                </a:r>
                <a:endParaRPr lang="en-US" sz="1800" b="1" i="0" u="none" dirty="0">
                  <a:solidFill>
                    <a:srgbClr val="2F2F2F"/>
                  </a:solidFill>
                  <a:ea typeface="微软雅黑"/>
                </a:endParaRPr>
              </a:p>
            </p:txBody>
          </p:sp>
          <p:sp>
            <p:nvSpPr>
              <p:cNvPr id="18" name="IconBackground2" descr="367fe970-18f8-4854-8336-744ab96cd8a3">
                <a:extLst>
                  <a:ext uri="{FF2B5EF4-FFF2-40B4-BE49-F238E27FC236}">
                    <a16:creationId xmlns:a16="http://schemas.microsoft.com/office/drawing/2014/main" id="{873FD62E-8174-41DB-B647-4389985EC013}"/>
                  </a:ext>
                </a:extLst>
              </p:cNvPr>
              <p:cNvSpPr/>
              <p:nvPr/>
            </p:nvSpPr>
            <p:spPr>
              <a:xfrm>
                <a:off x="943065" y="3406486"/>
                <a:ext cx="559280" cy="559278"/>
              </a:xfrm>
              <a:prstGeom prst="ellipse">
                <a:avLst/>
              </a:prstGeom>
              <a:solidFill>
                <a:schemeClr val="accent2"/>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a:endParaRPr/>
              </a:p>
            </p:txBody>
          </p:sp>
          <p:sp>
            <p:nvSpPr>
              <p:cNvPr id="19" name="Icon2" descr="cd2e5785-56f5-4c20-8773-378e526fe4d2">
                <a:extLst>
                  <a:ext uri="{FF2B5EF4-FFF2-40B4-BE49-F238E27FC236}">
                    <a16:creationId xmlns:a16="http://schemas.microsoft.com/office/drawing/2014/main" id="{90C55959-D3A6-431A-832F-A5ABE6ABF9E0}"/>
                  </a:ext>
                </a:extLst>
              </p:cNvPr>
              <p:cNvSpPr/>
              <p:nvPr/>
            </p:nvSpPr>
            <p:spPr bwMode="auto">
              <a:xfrm>
                <a:off x="1068416" y="3542579"/>
                <a:ext cx="308578" cy="287092"/>
              </a:xfrm>
              <a:custGeom>
                <a:avLst/>
                <a:gdLst>
                  <a:gd name="connsiteX0" fmla="*/ 362096 w 576922"/>
                  <a:gd name="connsiteY0" fmla="*/ 472751 h 536754"/>
                  <a:gd name="connsiteX1" fmla="*/ 376350 w 576922"/>
                  <a:gd name="connsiteY1" fmla="*/ 536754 h 536754"/>
                  <a:gd name="connsiteX2" fmla="*/ 362096 w 576922"/>
                  <a:gd name="connsiteY2" fmla="*/ 536754 h 536754"/>
                  <a:gd name="connsiteX3" fmla="*/ 214826 w 576922"/>
                  <a:gd name="connsiteY3" fmla="*/ 472751 h 536754"/>
                  <a:gd name="connsiteX4" fmla="*/ 214826 w 576922"/>
                  <a:gd name="connsiteY4" fmla="*/ 536754 h 536754"/>
                  <a:gd name="connsiteX5" fmla="*/ 200572 w 576922"/>
                  <a:gd name="connsiteY5" fmla="*/ 536754 h 536754"/>
                  <a:gd name="connsiteX6" fmla="*/ 288461 w 576922"/>
                  <a:gd name="connsiteY6" fmla="*/ 200761 h 536754"/>
                  <a:gd name="connsiteX7" fmla="*/ 221958 w 576922"/>
                  <a:gd name="connsiteY7" fmla="*/ 267171 h 536754"/>
                  <a:gd name="connsiteX8" fmla="*/ 288461 w 576922"/>
                  <a:gd name="connsiteY8" fmla="*/ 346317 h 536754"/>
                  <a:gd name="connsiteX9" fmla="*/ 354963 w 576922"/>
                  <a:gd name="connsiteY9" fmla="*/ 267171 h 536754"/>
                  <a:gd name="connsiteX10" fmla="*/ 288461 w 576922"/>
                  <a:gd name="connsiteY10" fmla="*/ 200761 h 536754"/>
                  <a:gd name="connsiteX11" fmla="*/ 279958 w 576922"/>
                  <a:gd name="connsiteY11" fmla="*/ 97355 h 536754"/>
                  <a:gd name="connsiteX12" fmla="*/ 296963 w 576922"/>
                  <a:gd name="connsiteY12" fmla="*/ 97355 h 536754"/>
                  <a:gd name="connsiteX13" fmla="*/ 494649 w 576922"/>
                  <a:gd name="connsiteY13" fmla="*/ 267626 h 536754"/>
                  <a:gd name="connsiteX14" fmla="*/ 499204 w 576922"/>
                  <a:gd name="connsiteY14" fmla="*/ 277481 h 536754"/>
                  <a:gd name="connsiteX15" fmla="*/ 499204 w 576922"/>
                  <a:gd name="connsiteY15" fmla="*/ 523715 h 536754"/>
                  <a:gd name="connsiteX16" fmla="*/ 486147 w 576922"/>
                  <a:gd name="connsiteY16" fmla="*/ 536754 h 536754"/>
                  <a:gd name="connsiteX17" fmla="*/ 430272 w 576922"/>
                  <a:gd name="connsiteY17" fmla="*/ 536754 h 536754"/>
                  <a:gd name="connsiteX18" fmla="*/ 398084 w 576922"/>
                  <a:gd name="connsiteY18" fmla="*/ 393017 h 536754"/>
                  <a:gd name="connsiteX19" fmla="*/ 385634 w 576922"/>
                  <a:gd name="connsiteY19" fmla="*/ 376035 h 536754"/>
                  <a:gd name="connsiteX20" fmla="*/ 298482 w 576922"/>
                  <a:gd name="connsiteY20" fmla="*/ 352231 h 536754"/>
                  <a:gd name="connsiteX21" fmla="*/ 291953 w 576922"/>
                  <a:gd name="connsiteY21" fmla="*/ 365270 h 536754"/>
                  <a:gd name="connsiteX22" fmla="*/ 291801 w 576922"/>
                  <a:gd name="connsiteY22" fmla="*/ 365270 h 536754"/>
                  <a:gd name="connsiteX23" fmla="*/ 309565 w 576922"/>
                  <a:gd name="connsiteY23" fmla="*/ 502943 h 536754"/>
                  <a:gd name="connsiteX24" fmla="*/ 290131 w 576922"/>
                  <a:gd name="connsiteY24" fmla="*/ 536754 h 536754"/>
                  <a:gd name="connsiteX25" fmla="*/ 286791 w 576922"/>
                  <a:gd name="connsiteY25" fmla="*/ 536754 h 536754"/>
                  <a:gd name="connsiteX26" fmla="*/ 267356 w 576922"/>
                  <a:gd name="connsiteY26" fmla="*/ 502943 h 536754"/>
                  <a:gd name="connsiteX27" fmla="*/ 285120 w 576922"/>
                  <a:gd name="connsiteY27" fmla="*/ 365270 h 536754"/>
                  <a:gd name="connsiteX28" fmla="*/ 284969 w 576922"/>
                  <a:gd name="connsiteY28" fmla="*/ 365270 h 536754"/>
                  <a:gd name="connsiteX29" fmla="*/ 278440 w 576922"/>
                  <a:gd name="connsiteY29" fmla="*/ 352231 h 536754"/>
                  <a:gd name="connsiteX30" fmla="*/ 191288 w 576922"/>
                  <a:gd name="connsiteY30" fmla="*/ 376035 h 536754"/>
                  <a:gd name="connsiteX31" fmla="*/ 178838 w 576922"/>
                  <a:gd name="connsiteY31" fmla="*/ 393017 h 536754"/>
                  <a:gd name="connsiteX32" fmla="*/ 146649 w 576922"/>
                  <a:gd name="connsiteY32" fmla="*/ 536754 h 536754"/>
                  <a:gd name="connsiteX33" fmla="*/ 90775 w 576922"/>
                  <a:gd name="connsiteY33" fmla="*/ 536754 h 536754"/>
                  <a:gd name="connsiteX34" fmla="*/ 77717 w 576922"/>
                  <a:gd name="connsiteY34" fmla="*/ 523715 h 536754"/>
                  <a:gd name="connsiteX35" fmla="*/ 77717 w 576922"/>
                  <a:gd name="connsiteY35" fmla="*/ 277481 h 536754"/>
                  <a:gd name="connsiteX36" fmla="*/ 82272 w 576922"/>
                  <a:gd name="connsiteY36" fmla="*/ 267626 h 536754"/>
                  <a:gd name="connsiteX37" fmla="*/ 288461 w 576922"/>
                  <a:gd name="connsiteY37" fmla="*/ 0 h 536754"/>
                  <a:gd name="connsiteX38" fmla="*/ 305620 w 576922"/>
                  <a:gd name="connsiteY38" fmla="*/ 6254 h 536754"/>
                  <a:gd name="connsiteX39" fmla="*/ 567855 w 576922"/>
                  <a:gd name="connsiteY39" fmla="*/ 231550 h 536754"/>
                  <a:gd name="connsiteX40" fmla="*/ 570588 w 576922"/>
                  <a:gd name="connsiteY40" fmla="*/ 268392 h 536754"/>
                  <a:gd name="connsiteX41" fmla="*/ 550696 w 576922"/>
                  <a:gd name="connsiteY41" fmla="*/ 277488 h 536754"/>
                  <a:gd name="connsiteX42" fmla="*/ 533690 w 576922"/>
                  <a:gd name="connsiteY42" fmla="*/ 271272 h 536754"/>
                  <a:gd name="connsiteX43" fmla="*/ 288461 w 576922"/>
                  <a:gd name="connsiteY43" fmla="*/ 60683 h 536754"/>
                  <a:gd name="connsiteX44" fmla="*/ 43232 w 576922"/>
                  <a:gd name="connsiteY44" fmla="*/ 271272 h 536754"/>
                  <a:gd name="connsiteX45" fmla="*/ 6334 w 576922"/>
                  <a:gd name="connsiteY45" fmla="*/ 268392 h 536754"/>
                  <a:gd name="connsiteX46" fmla="*/ 9067 w 576922"/>
                  <a:gd name="connsiteY46" fmla="*/ 231550 h 536754"/>
                  <a:gd name="connsiteX47" fmla="*/ 271303 w 576922"/>
                  <a:gd name="connsiteY47" fmla="*/ 6254 h 536754"/>
                  <a:gd name="connsiteX48" fmla="*/ 288461 w 576922"/>
                  <a:gd name="connsiteY48" fmla="*/ 0 h 536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76922" h="536754">
                    <a:moveTo>
                      <a:pt x="362096" y="472751"/>
                    </a:moveTo>
                    <a:lnTo>
                      <a:pt x="376350" y="536754"/>
                    </a:lnTo>
                    <a:lnTo>
                      <a:pt x="362096" y="536754"/>
                    </a:lnTo>
                    <a:close/>
                    <a:moveTo>
                      <a:pt x="214826" y="472751"/>
                    </a:moveTo>
                    <a:lnTo>
                      <a:pt x="214826" y="536754"/>
                    </a:lnTo>
                    <a:lnTo>
                      <a:pt x="200572" y="536754"/>
                    </a:lnTo>
                    <a:close/>
                    <a:moveTo>
                      <a:pt x="288461" y="200761"/>
                    </a:moveTo>
                    <a:cubicBezTo>
                      <a:pt x="251717" y="200761"/>
                      <a:pt x="221958" y="230478"/>
                      <a:pt x="221958" y="267171"/>
                    </a:cubicBezTo>
                    <a:cubicBezTo>
                      <a:pt x="221958" y="303712"/>
                      <a:pt x="251717" y="346317"/>
                      <a:pt x="288461" y="346317"/>
                    </a:cubicBezTo>
                    <a:cubicBezTo>
                      <a:pt x="325204" y="346317"/>
                      <a:pt x="354963" y="303712"/>
                      <a:pt x="354963" y="267171"/>
                    </a:cubicBezTo>
                    <a:cubicBezTo>
                      <a:pt x="354963" y="230478"/>
                      <a:pt x="325204" y="200761"/>
                      <a:pt x="288461" y="200761"/>
                    </a:cubicBezTo>
                    <a:close/>
                    <a:moveTo>
                      <a:pt x="279958" y="97355"/>
                    </a:moveTo>
                    <a:cubicBezTo>
                      <a:pt x="284817" y="93109"/>
                      <a:pt x="292105" y="93109"/>
                      <a:pt x="296963" y="97355"/>
                    </a:cubicBezTo>
                    <a:lnTo>
                      <a:pt x="494649" y="267626"/>
                    </a:lnTo>
                    <a:cubicBezTo>
                      <a:pt x="497534" y="270052"/>
                      <a:pt x="499204" y="273691"/>
                      <a:pt x="499204" y="277481"/>
                    </a:cubicBezTo>
                    <a:lnTo>
                      <a:pt x="499204" y="523715"/>
                    </a:lnTo>
                    <a:cubicBezTo>
                      <a:pt x="499204" y="530993"/>
                      <a:pt x="493283" y="536754"/>
                      <a:pt x="486147" y="536754"/>
                    </a:cubicBezTo>
                    <a:lnTo>
                      <a:pt x="430272" y="536754"/>
                    </a:lnTo>
                    <a:lnTo>
                      <a:pt x="398084" y="393017"/>
                    </a:lnTo>
                    <a:cubicBezTo>
                      <a:pt x="396414" y="386194"/>
                      <a:pt x="392314" y="379826"/>
                      <a:pt x="385634" y="376035"/>
                    </a:cubicBezTo>
                    <a:cubicBezTo>
                      <a:pt x="383963" y="375126"/>
                      <a:pt x="346916" y="354808"/>
                      <a:pt x="298482" y="352231"/>
                    </a:cubicBezTo>
                    <a:lnTo>
                      <a:pt x="291953" y="365270"/>
                    </a:lnTo>
                    <a:lnTo>
                      <a:pt x="291801" y="365270"/>
                    </a:lnTo>
                    <a:lnTo>
                      <a:pt x="309565" y="502943"/>
                    </a:lnTo>
                    <a:lnTo>
                      <a:pt x="290131" y="536754"/>
                    </a:lnTo>
                    <a:lnTo>
                      <a:pt x="286791" y="536754"/>
                    </a:lnTo>
                    <a:lnTo>
                      <a:pt x="267356" y="502943"/>
                    </a:lnTo>
                    <a:lnTo>
                      <a:pt x="285120" y="365270"/>
                    </a:lnTo>
                    <a:lnTo>
                      <a:pt x="284969" y="365270"/>
                    </a:lnTo>
                    <a:lnTo>
                      <a:pt x="278440" y="352231"/>
                    </a:lnTo>
                    <a:cubicBezTo>
                      <a:pt x="229853" y="354808"/>
                      <a:pt x="192958" y="375126"/>
                      <a:pt x="191288" y="376035"/>
                    </a:cubicBezTo>
                    <a:cubicBezTo>
                      <a:pt x="184607" y="379826"/>
                      <a:pt x="180508" y="386194"/>
                      <a:pt x="178838" y="393017"/>
                    </a:cubicBezTo>
                    <a:lnTo>
                      <a:pt x="146649" y="536754"/>
                    </a:lnTo>
                    <a:lnTo>
                      <a:pt x="90775" y="536754"/>
                    </a:lnTo>
                    <a:cubicBezTo>
                      <a:pt x="83639" y="536754"/>
                      <a:pt x="77717" y="530993"/>
                      <a:pt x="77717" y="523715"/>
                    </a:cubicBezTo>
                    <a:lnTo>
                      <a:pt x="77717" y="277481"/>
                    </a:lnTo>
                    <a:cubicBezTo>
                      <a:pt x="77717" y="273691"/>
                      <a:pt x="79387" y="270052"/>
                      <a:pt x="82272" y="267626"/>
                    </a:cubicBezTo>
                    <a:close/>
                    <a:moveTo>
                      <a:pt x="288461" y="0"/>
                    </a:moveTo>
                    <a:cubicBezTo>
                      <a:pt x="294573" y="0"/>
                      <a:pt x="300685" y="2085"/>
                      <a:pt x="305620" y="6254"/>
                    </a:cubicBezTo>
                    <a:lnTo>
                      <a:pt x="567855" y="231550"/>
                    </a:lnTo>
                    <a:cubicBezTo>
                      <a:pt x="578787" y="240950"/>
                      <a:pt x="580002" y="257476"/>
                      <a:pt x="570588" y="268392"/>
                    </a:cubicBezTo>
                    <a:cubicBezTo>
                      <a:pt x="565425" y="274456"/>
                      <a:pt x="558137" y="277488"/>
                      <a:pt x="550696" y="277488"/>
                    </a:cubicBezTo>
                    <a:cubicBezTo>
                      <a:pt x="544623" y="277488"/>
                      <a:pt x="538549" y="275517"/>
                      <a:pt x="533690" y="271272"/>
                    </a:cubicBezTo>
                    <a:lnTo>
                      <a:pt x="288461" y="60683"/>
                    </a:lnTo>
                    <a:lnTo>
                      <a:pt x="43232" y="271272"/>
                    </a:lnTo>
                    <a:cubicBezTo>
                      <a:pt x="32299" y="280672"/>
                      <a:pt x="15748" y="279459"/>
                      <a:pt x="6334" y="268392"/>
                    </a:cubicBezTo>
                    <a:cubicBezTo>
                      <a:pt x="-3080" y="257476"/>
                      <a:pt x="-1865" y="240950"/>
                      <a:pt x="9067" y="231550"/>
                    </a:cubicBezTo>
                    <a:lnTo>
                      <a:pt x="271303" y="6254"/>
                    </a:lnTo>
                    <a:cubicBezTo>
                      <a:pt x="276238" y="2085"/>
                      <a:pt x="282350" y="0"/>
                      <a:pt x="288461" y="0"/>
                    </a:cubicBezTo>
                    <a:close/>
                  </a:path>
                </a:pathLst>
              </a:custGeom>
              <a:solidFill>
                <a:srgbClr val="FFFFFF"/>
              </a:solidFill>
              <a:ln>
                <a:noFill/>
              </a:ln>
            </p:spPr>
            <p:txBody>
              <a:bodyPr wrap="square" lIns="91440" tIns="45720" rIns="91440" bIns="45720" anchor="ctr" anchorCtr="0">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sp>
            <p:nvSpPr>
              <p:cNvPr id="37" name="Text2" descr="9d62c242-a827-47ee-9f3e-4785c972b1dc">
                <a:extLst>
                  <a:ext uri="{FF2B5EF4-FFF2-40B4-BE49-F238E27FC236}">
                    <a16:creationId xmlns:a16="http://schemas.microsoft.com/office/drawing/2014/main" id="{56B3C2D7-07E2-36BB-C1B3-482F74350DF6}"/>
                  </a:ext>
                </a:extLst>
              </p:cNvPr>
              <p:cNvSpPr txBox="1"/>
              <p:nvPr/>
            </p:nvSpPr>
            <p:spPr>
              <a:xfrm>
                <a:off x="3578892" y="2749608"/>
                <a:ext cx="3266508" cy="1836639"/>
              </a:xfrm>
              <a:prstGeom prst="rect">
                <a:avLst/>
              </a:prstGeom>
              <a:solidFill>
                <a:schemeClr val="bg2"/>
              </a:solidFill>
            </p:spPr>
            <p:txBody>
              <a:bodyPr wrap="square" lIns="91440" tIns="45720" rIns="91440" bIns="45720" anchor="ctr" anchorCtr="0">
                <a:normAutofit lnSpcReduction="10000"/>
              </a:bodyPr>
              <a:lstStyle/>
              <a:p>
                <a:pPr algn="l">
                  <a:lnSpc>
                    <a:spcPct val="120000"/>
                  </a:lnSpc>
                </a:pPr>
                <a:r>
                  <a:rPr lang="en-US" sz="2000" b="0" i="0" u="none" dirty="0" err="1">
                    <a:solidFill>
                      <a:srgbClr val="2F2F2F"/>
                    </a:solidFill>
                    <a:ea typeface="微软雅黑"/>
                  </a:rPr>
                  <a:t>杨振宁先生是华人首位诺贝尔奖得主，这一荣誉是对他在科学领域卓越贡献的高度认可，也激励着无数科研工作者</a:t>
                </a:r>
                <a:r>
                  <a:rPr lang="en-US" sz="2000" b="0" i="0" u="none" dirty="0">
                    <a:solidFill>
                      <a:srgbClr val="2F2F2F"/>
                    </a:solidFill>
                    <a:ea typeface="微软雅黑"/>
                  </a:rPr>
                  <a:t>。</a:t>
                </a:r>
              </a:p>
            </p:txBody>
          </p:sp>
        </p:grpSp>
        <p:grpSp>
          <p:nvGrpSpPr>
            <p:cNvPr id="39" name="组合 38" descr="e65ab4c8-40e2-4009-a1f0-f976a77a6bcd">
              <a:extLst>
                <a:ext uri="{FF2B5EF4-FFF2-40B4-BE49-F238E27FC236}">
                  <a16:creationId xmlns:a16="http://schemas.microsoft.com/office/drawing/2014/main" id="{E36462A5-C232-405D-AF94-FFB809662714}"/>
                </a:ext>
              </a:extLst>
            </p:cNvPr>
            <p:cNvGrpSpPr/>
            <p:nvPr/>
          </p:nvGrpSpPr>
          <p:grpSpPr>
            <a:xfrm>
              <a:off x="943065" y="2355160"/>
              <a:ext cx="2140629" cy="974779"/>
              <a:chOff x="943065" y="2355160"/>
              <a:chExt cx="2140629" cy="974779"/>
            </a:xfrm>
          </p:grpSpPr>
          <p:sp>
            <p:nvSpPr>
              <p:cNvPr id="4" name="ComponentBackground1" descr="4289c213-436b-4631-87c2-242439594120">
                <a:extLst>
                  <a:ext uri="{FF2B5EF4-FFF2-40B4-BE49-F238E27FC236}">
                    <a16:creationId xmlns:a16="http://schemas.microsoft.com/office/drawing/2014/main" id="{CBB72575-6039-41E1-9296-9C354B7CE342}"/>
                  </a:ext>
                </a:extLst>
              </p:cNvPr>
              <p:cNvSpPr/>
              <p:nvPr/>
            </p:nvSpPr>
            <p:spPr bwMode="auto">
              <a:xfrm>
                <a:off x="1022119" y="2355160"/>
                <a:ext cx="2061575" cy="974779"/>
              </a:xfrm>
              <a:custGeom>
                <a:avLst/>
                <a:gdLst>
                  <a:gd name="T0" fmla="*/ 1408 w 1408"/>
                  <a:gd name="T1" fmla="*/ 438 h 904"/>
                  <a:gd name="T2" fmla="*/ 720 w 1408"/>
                  <a:gd name="T3" fmla="*/ 0 h 904"/>
                  <a:gd name="T4" fmla="*/ 0 w 1408"/>
                  <a:gd name="T5" fmla="*/ 438 h 904"/>
                  <a:gd name="T6" fmla="*/ 169 w 1408"/>
                  <a:gd name="T7" fmla="*/ 438 h 904"/>
                  <a:gd name="T8" fmla="*/ 169 w 1408"/>
                  <a:gd name="T9" fmla="*/ 904 h 904"/>
                  <a:gd name="T10" fmla="*/ 1271 w 1408"/>
                  <a:gd name="T11" fmla="*/ 904 h 904"/>
                  <a:gd name="T12" fmla="*/ 1271 w 1408"/>
                  <a:gd name="T13" fmla="*/ 438 h 904"/>
                  <a:gd name="T14" fmla="*/ 1408 w 1408"/>
                  <a:gd name="T15" fmla="*/ 438 h 9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8" h="904">
                    <a:moveTo>
                      <a:pt x="1408" y="438"/>
                    </a:moveTo>
                    <a:lnTo>
                      <a:pt x="720" y="0"/>
                    </a:lnTo>
                    <a:lnTo>
                      <a:pt x="0" y="438"/>
                    </a:lnTo>
                    <a:lnTo>
                      <a:pt x="169" y="438"/>
                    </a:lnTo>
                    <a:lnTo>
                      <a:pt x="169" y="904"/>
                    </a:lnTo>
                    <a:lnTo>
                      <a:pt x="1271" y="904"/>
                    </a:lnTo>
                    <a:lnTo>
                      <a:pt x="1271" y="438"/>
                    </a:lnTo>
                    <a:lnTo>
                      <a:pt x="1408" y="438"/>
                    </a:lnTo>
                    <a:close/>
                  </a:path>
                </a:pathLst>
              </a:custGeom>
              <a:solidFill>
                <a:schemeClr val="accent1"/>
              </a:solidFill>
              <a:ln w="28575">
                <a:solidFill>
                  <a:schemeClr val="bg1"/>
                </a:solidFill>
              </a:ln>
            </p:spPr>
            <p:txBody>
              <a:bodyPr wrap="square" lIns="91440" tIns="45720" rIns="91440" bIns="45720" anchor="ctr" anchorCtr="0">
                <a:normAutofit/>
              </a:bodyPr>
              <a:lstStyle/>
              <a:p>
                <a:pPr algn="ctr"/>
                <a:endParaRPr/>
              </a:p>
            </p:txBody>
          </p:sp>
          <p:sp>
            <p:nvSpPr>
              <p:cNvPr id="12" name="IconBackground1" descr="5f7c2b36-d36c-4a14-bc7f-33689a2369b3">
                <a:extLst>
                  <a:ext uri="{FF2B5EF4-FFF2-40B4-BE49-F238E27FC236}">
                    <a16:creationId xmlns:a16="http://schemas.microsoft.com/office/drawing/2014/main" id="{4BF4E270-9C2E-42FD-9881-68EF6ACD959F}"/>
                  </a:ext>
                </a:extLst>
              </p:cNvPr>
              <p:cNvSpPr/>
              <p:nvPr/>
            </p:nvSpPr>
            <p:spPr>
              <a:xfrm>
                <a:off x="943065" y="2558398"/>
                <a:ext cx="559280" cy="559278"/>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rmAutofit/>
              </a:bodyPr>
              <a:lstStyle/>
              <a:p>
                <a:pPr algn="ctr"/>
                <a:endParaRPr/>
              </a:p>
            </p:txBody>
          </p:sp>
          <p:sp>
            <p:nvSpPr>
              <p:cNvPr id="13" name="Icon3" descr="ce6cd2f4-268d-415e-9bac-609663337996">
                <a:extLst>
                  <a:ext uri="{FF2B5EF4-FFF2-40B4-BE49-F238E27FC236}">
                    <a16:creationId xmlns:a16="http://schemas.microsoft.com/office/drawing/2014/main" id="{85889ECB-CED7-4248-8FBE-240CD2816D26}"/>
                  </a:ext>
                </a:extLst>
              </p:cNvPr>
              <p:cNvSpPr/>
              <p:nvPr/>
            </p:nvSpPr>
            <p:spPr bwMode="auto">
              <a:xfrm>
                <a:off x="1068416" y="2731139"/>
                <a:ext cx="308578" cy="213794"/>
              </a:xfrm>
              <a:custGeom>
                <a:avLst/>
                <a:gdLst>
                  <a:gd name="connsiteX0" fmla="*/ 151822 w 607427"/>
                  <a:gd name="connsiteY0" fmla="*/ 226797 h 420852"/>
                  <a:gd name="connsiteX1" fmla="*/ 237172 w 607427"/>
                  <a:gd name="connsiteY1" fmla="*/ 226797 h 420852"/>
                  <a:gd name="connsiteX2" fmla="*/ 237172 w 607427"/>
                  <a:gd name="connsiteY2" fmla="*/ 316353 h 420852"/>
                  <a:gd name="connsiteX3" fmla="*/ 248668 w 607427"/>
                  <a:gd name="connsiteY3" fmla="*/ 327940 h 420852"/>
                  <a:gd name="connsiteX4" fmla="*/ 270900 w 607427"/>
                  <a:gd name="connsiteY4" fmla="*/ 327940 h 420852"/>
                  <a:gd name="connsiteX5" fmla="*/ 223616 w 607427"/>
                  <a:gd name="connsiteY5" fmla="*/ 385441 h 420852"/>
                  <a:gd name="connsiteX6" fmla="*/ 194443 w 607427"/>
                  <a:gd name="connsiteY6" fmla="*/ 420852 h 420852"/>
                  <a:gd name="connsiteX7" fmla="*/ 165378 w 607427"/>
                  <a:gd name="connsiteY7" fmla="*/ 385441 h 420852"/>
                  <a:gd name="connsiteX8" fmla="*/ 117985 w 607427"/>
                  <a:gd name="connsiteY8" fmla="*/ 327940 h 420852"/>
                  <a:gd name="connsiteX9" fmla="*/ 140217 w 607427"/>
                  <a:gd name="connsiteY9" fmla="*/ 327940 h 420852"/>
                  <a:gd name="connsiteX10" fmla="*/ 151822 w 607427"/>
                  <a:gd name="connsiteY10" fmla="*/ 316353 h 420852"/>
                  <a:gd name="connsiteX11" fmla="*/ 388357 w 607427"/>
                  <a:gd name="connsiteY11" fmla="*/ 91100 h 420852"/>
                  <a:gd name="connsiteX12" fmla="*/ 464814 w 607427"/>
                  <a:gd name="connsiteY12" fmla="*/ 184012 h 420852"/>
                  <a:gd name="connsiteX13" fmla="*/ 442582 w 607427"/>
                  <a:gd name="connsiteY13" fmla="*/ 184012 h 420852"/>
                  <a:gd name="connsiteX14" fmla="*/ 430977 w 607427"/>
                  <a:gd name="connsiteY14" fmla="*/ 195599 h 420852"/>
                  <a:gd name="connsiteX15" fmla="*/ 430977 w 607427"/>
                  <a:gd name="connsiteY15" fmla="*/ 285155 h 420852"/>
                  <a:gd name="connsiteX16" fmla="*/ 345627 w 607427"/>
                  <a:gd name="connsiteY16" fmla="*/ 285155 h 420852"/>
                  <a:gd name="connsiteX17" fmla="*/ 345627 w 607427"/>
                  <a:gd name="connsiteY17" fmla="*/ 195599 h 420852"/>
                  <a:gd name="connsiteX18" fmla="*/ 334131 w 607427"/>
                  <a:gd name="connsiteY18" fmla="*/ 184012 h 420852"/>
                  <a:gd name="connsiteX19" fmla="*/ 311899 w 607427"/>
                  <a:gd name="connsiteY19" fmla="*/ 184012 h 420852"/>
                  <a:gd name="connsiteX20" fmla="*/ 388359 w 607427"/>
                  <a:gd name="connsiteY20" fmla="*/ 61296 h 420852"/>
                  <a:gd name="connsiteX21" fmla="*/ 379357 w 607427"/>
                  <a:gd name="connsiteY21" fmla="*/ 65520 h 420852"/>
                  <a:gd name="connsiteX22" fmla="*/ 278499 w 607427"/>
                  <a:gd name="connsiteY22" fmla="*/ 188220 h 420852"/>
                  <a:gd name="connsiteX23" fmla="*/ 276981 w 607427"/>
                  <a:gd name="connsiteY23" fmla="*/ 200457 h 420852"/>
                  <a:gd name="connsiteX24" fmla="*/ 287392 w 607427"/>
                  <a:gd name="connsiteY24" fmla="*/ 207172 h 420852"/>
                  <a:gd name="connsiteX25" fmla="*/ 322530 w 607427"/>
                  <a:gd name="connsiteY25" fmla="*/ 207172 h 420852"/>
                  <a:gd name="connsiteX26" fmla="*/ 322530 w 607427"/>
                  <a:gd name="connsiteY26" fmla="*/ 296625 h 420852"/>
                  <a:gd name="connsiteX27" fmla="*/ 334134 w 607427"/>
                  <a:gd name="connsiteY27" fmla="*/ 308212 h 420852"/>
                  <a:gd name="connsiteX28" fmla="*/ 442583 w 607427"/>
                  <a:gd name="connsiteY28" fmla="*/ 308212 h 420852"/>
                  <a:gd name="connsiteX29" fmla="*/ 454079 w 607427"/>
                  <a:gd name="connsiteY29" fmla="*/ 296625 h 420852"/>
                  <a:gd name="connsiteX30" fmla="*/ 454079 w 607427"/>
                  <a:gd name="connsiteY30" fmla="*/ 207172 h 420852"/>
                  <a:gd name="connsiteX31" fmla="*/ 489217 w 607427"/>
                  <a:gd name="connsiteY31" fmla="*/ 207172 h 420852"/>
                  <a:gd name="connsiteX32" fmla="*/ 489325 w 607427"/>
                  <a:gd name="connsiteY32" fmla="*/ 207172 h 420852"/>
                  <a:gd name="connsiteX33" fmla="*/ 500821 w 607427"/>
                  <a:gd name="connsiteY33" fmla="*/ 195584 h 420852"/>
                  <a:gd name="connsiteX34" fmla="*/ 497784 w 607427"/>
                  <a:gd name="connsiteY34" fmla="*/ 187678 h 420852"/>
                  <a:gd name="connsiteX35" fmla="*/ 397251 w 607427"/>
                  <a:gd name="connsiteY35" fmla="*/ 65520 h 420852"/>
                  <a:gd name="connsiteX36" fmla="*/ 388359 w 607427"/>
                  <a:gd name="connsiteY36" fmla="*/ 61296 h 420852"/>
                  <a:gd name="connsiteX37" fmla="*/ 336628 w 607427"/>
                  <a:gd name="connsiteY37" fmla="*/ 0 h 420852"/>
                  <a:gd name="connsiteX38" fmla="*/ 444752 w 607427"/>
                  <a:gd name="connsiteY38" fmla="*/ 77107 h 420852"/>
                  <a:gd name="connsiteX39" fmla="*/ 550925 w 607427"/>
                  <a:gd name="connsiteY39" fmla="*/ 190927 h 420852"/>
                  <a:gd name="connsiteX40" fmla="*/ 548105 w 607427"/>
                  <a:gd name="connsiteY40" fmla="*/ 216052 h 420852"/>
                  <a:gd name="connsiteX41" fmla="*/ 607427 w 607427"/>
                  <a:gd name="connsiteY41" fmla="*/ 316118 h 420852"/>
                  <a:gd name="connsiteX42" fmla="*/ 607427 w 607427"/>
                  <a:gd name="connsiteY42" fmla="*/ 316876 h 420852"/>
                  <a:gd name="connsiteX43" fmla="*/ 537694 w 607427"/>
                  <a:gd name="connsiteY43" fmla="*/ 385428 h 420852"/>
                  <a:gd name="connsiteX44" fmla="*/ 253555 w 607427"/>
                  <a:gd name="connsiteY44" fmla="*/ 385428 h 420852"/>
                  <a:gd name="connsiteX45" fmla="*/ 304310 w 607427"/>
                  <a:gd name="connsiteY45" fmla="*/ 323699 h 420852"/>
                  <a:gd name="connsiteX46" fmla="*/ 305828 w 607427"/>
                  <a:gd name="connsiteY46" fmla="*/ 311353 h 420852"/>
                  <a:gd name="connsiteX47" fmla="*/ 295417 w 607427"/>
                  <a:gd name="connsiteY47" fmla="*/ 304747 h 420852"/>
                  <a:gd name="connsiteX48" fmla="*/ 260279 w 607427"/>
                  <a:gd name="connsiteY48" fmla="*/ 304747 h 420852"/>
                  <a:gd name="connsiteX49" fmla="*/ 260279 w 607427"/>
                  <a:gd name="connsiteY49" fmla="*/ 215294 h 420852"/>
                  <a:gd name="connsiteX50" fmla="*/ 248675 w 607427"/>
                  <a:gd name="connsiteY50" fmla="*/ 203706 h 420852"/>
                  <a:gd name="connsiteX51" fmla="*/ 140226 w 607427"/>
                  <a:gd name="connsiteY51" fmla="*/ 203706 h 420852"/>
                  <a:gd name="connsiteX52" fmla="*/ 128730 w 607427"/>
                  <a:gd name="connsiteY52" fmla="*/ 215294 h 420852"/>
                  <a:gd name="connsiteX53" fmla="*/ 128730 w 607427"/>
                  <a:gd name="connsiteY53" fmla="*/ 304747 h 420852"/>
                  <a:gd name="connsiteX54" fmla="*/ 93592 w 607427"/>
                  <a:gd name="connsiteY54" fmla="*/ 304747 h 420852"/>
                  <a:gd name="connsiteX55" fmla="*/ 83073 w 607427"/>
                  <a:gd name="connsiteY55" fmla="*/ 311353 h 420852"/>
                  <a:gd name="connsiteX56" fmla="*/ 84591 w 607427"/>
                  <a:gd name="connsiteY56" fmla="*/ 323699 h 420852"/>
                  <a:gd name="connsiteX57" fmla="*/ 135454 w 607427"/>
                  <a:gd name="connsiteY57" fmla="*/ 385428 h 420852"/>
                  <a:gd name="connsiteX58" fmla="*/ 72987 w 607427"/>
                  <a:gd name="connsiteY58" fmla="*/ 385428 h 420852"/>
                  <a:gd name="connsiteX59" fmla="*/ 9652 w 607427"/>
                  <a:gd name="connsiteY59" fmla="*/ 344600 h 420852"/>
                  <a:gd name="connsiteX60" fmla="*/ 0 w 607427"/>
                  <a:gd name="connsiteY60" fmla="*/ 298791 h 420852"/>
                  <a:gd name="connsiteX61" fmla="*/ 75047 w 607427"/>
                  <a:gd name="connsiteY61" fmla="*/ 191685 h 420852"/>
                  <a:gd name="connsiteX62" fmla="*/ 71035 w 607427"/>
                  <a:gd name="connsiteY62" fmla="*/ 162012 h 420852"/>
                  <a:gd name="connsiteX63" fmla="*/ 178942 w 607427"/>
                  <a:gd name="connsiteY63" fmla="*/ 47975 h 420852"/>
                  <a:gd name="connsiteX64" fmla="*/ 236204 w 607427"/>
                  <a:gd name="connsiteY64" fmla="*/ 59671 h 420852"/>
                  <a:gd name="connsiteX65" fmla="*/ 336628 w 607427"/>
                  <a:gd name="connsiteY65" fmla="*/ 0 h 42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7427" h="420852">
                    <a:moveTo>
                      <a:pt x="151822" y="226797"/>
                    </a:moveTo>
                    <a:lnTo>
                      <a:pt x="237172" y="226797"/>
                    </a:lnTo>
                    <a:lnTo>
                      <a:pt x="237172" y="316353"/>
                    </a:lnTo>
                    <a:cubicBezTo>
                      <a:pt x="237172" y="322742"/>
                      <a:pt x="242269" y="327940"/>
                      <a:pt x="248668" y="327940"/>
                    </a:cubicBezTo>
                    <a:lnTo>
                      <a:pt x="270900" y="327940"/>
                    </a:lnTo>
                    <a:lnTo>
                      <a:pt x="223616" y="385441"/>
                    </a:lnTo>
                    <a:lnTo>
                      <a:pt x="194443" y="420852"/>
                    </a:lnTo>
                    <a:lnTo>
                      <a:pt x="165378" y="385441"/>
                    </a:lnTo>
                    <a:lnTo>
                      <a:pt x="117985" y="327940"/>
                    </a:lnTo>
                    <a:lnTo>
                      <a:pt x="140217" y="327940"/>
                    </a:lnTo>
                    <a:cubicBezTo>
                      <a:pt x="146616" y="327940"/>
                      <a:pt x="151822" y="322742"/>
                      <a:pt x="151822" y="316353"/>
                    </a:cubicBezTo>
                    <a:close/>
                    <a:moveTo>
                      <a:pt x="388357" y="91100"/>
                    </a:moveTo>
                    <a:lnTo>
                      <a:pt x="464814" y="184012"/>
                    </a:lnTo>
                    <a:lnTo>
                      <a:pt x="442582" y="184012"/>
                    </a:lnTo>
                    <a:cubicBezTo>
                      <a:pt x="436183" y="184012"/>
                      <a:pt x="430977" y="189210"/>
                      <a:pt x="430977" y="195599"/>
                    </a:cubicBezTo>
                    <a:lnTo>
                      <a:pt x="430977" y="285155"/>
                    </a:lnTo>
                    <a:lnTo>
                      <a:pt x="345627" y="285155"/>
                    </a:lnTo>
                    <a:lnTo>
                      <a:pt x="345627" y="195599"/>
                    </a:lnTo>
                    <a:cubicBezTo>
                      <a:pt x="345627" y="189210"/>
                      <a:pt x="340530" y="184012"/>
                      <a:pt x="334131" y="184012"/>
                    </a:cubicBezTo>
                    <a:lnTo>
                      <a:pt x="311899" y="184012"/>
                    </a:lnTo>
                    <a:close/>
                    <a:moveTo>
                      <a:pt x="388359" y="61296"/>
                    </a:moveTo>
                    <a:cubicBezTo>
                      <a:pt x="384888" y="61296"/>
                      <a:pt x="381635" y="62812"/>
                      <a:pt x="379357" y="65520"/>
                    </a:cubicBezTo>
                    <a:lnTo>
                      <a:pt x="278499" y="188220"/>
                    </a:lnTo>
                    <a:cubicBezTo>
                      <a:pt x="275571" y="191685"/>
                      <a:pt x="275029" y="196450"/>
                      <a:pt x="276981" y="200457"/>
                    </a:cubicBezTo>
                    <a:cubicBezTo>
                      <a:pt x="278824" y="204572"/>
                      <a:pt x="282945" y="207172"/>
                      <a:pt x="287392" y="207172"/>
                    </a:cubicBezTo>
                    <a:lnTo>
                      <a:pt x="322530" y="207172"/>
                    </a:lnTo>
                    <a:lnTo>
                      <a:pt x="322530" y="296625"/>
                    </a:lnTo>
                    <a:cubicBezTo>
                      <a:pt x="322530" y="303014"/>
                      <a:pt x="327735" y="308212"/>
                      <a:pt x="334134" y="308212"/>
                    </a:cubicBezTo>
                    <a:lnTo>
                      <a:pt x="442583" y="308212"/>
                    </a:lnTo>
                    <a:cubicBezTo>
                      <a:pt x="448982" y="308212"/>
                      <a:pt x="454079" y="303014"/>
                      <a:pt x="454079" y="296625"/>
                    </a:cubicBezTo>
                    <a:lnTo>
                      <a:pt x="454079" y="207172"/>
                    </a:lnTo>
                    <a:lnTo>
                      <a:pt x="489217" y="207172"/>
                    </a:lnTo>
                    <a:lnTo>
                      <a:pt x="489325" y="207172"/>
                    </a:lnTo>
                    <a:cubicBezTo>
                      <a:pt x="495724" y="207172"/>
                      <a:pt x="500821" y="201973"/>
                      <a:pt x="500821" y="195584"/>
                    </a:cubicBezTo>
                    <a:cubicBezTo>
                      <a:pt x="500821" y="192552"/>
                      <a:pt x="499628" y="189736"/>
                      <a:pt x="497784" y="187678"/>
                    </a:cubicBezTo>
                    <a:lnTo>
                      <a:pt x="397251" y="65520"/>
                    </a:lnTo>
                    <a:cubicBezTo>
                      <a:pt x="395082" y="62812"/>
                      <a:pt x="391829" y="61296"/>
                      <a:pt x="388359" y="61296"/>
                    </a:cubicBezTo>
                    <a:close/>
                    <a:moveTo>
                      <a:pt x="336628" y="0"/>
                    </a:moveTo>
                    <a:cubicBezTo>
                      <a:pt x="386732" y="0"/>
                      <a:pt x="429353" y="32272"/>
                      <a:pt x="444752" y="77107"/>
                    </a:cubicBezTo>
                    <a:cubicBezTo>
                      <a:pt x="504074" y="81223"/>
                      <a:pt x="550925" y="130606"/>
                      <a:pt x="550925" y="190927"/>
                    </a:cubicBezTo>
                    <a:cubicBezTo>
                      <a:pt x="550925" y="199591"/>
                      <a:pt x="549949" y="208038"/>
                      <a:pt x="548105" y="216052"/>
                    </a:cubicBezTo>
                    <a:cubicBezTo>
                      <a:pt x="583460" y="235545"/>
                      <a:pt x="607427" y="273016"/>
                      <a:pt x="607427" y="316118"/>
                    </a:cubicBezTo>
                    <a:lnTo>
                      <a:pt x="607427" y="316876"/>
                    </a:lnTo>
                    <a:cubicBezTo>
                      <a:pt x="607102" y="354888"/>
                      <a:pt x="575760" y="385428"/>
                      <a:pt x="537694" y="385428"/>
                    </a:cubicBezTo>
                    <a:lnTo>
                      <a:pt x="253555" y="385428"/>
                    </a:lnTo>
                    <a:lnTo>
                      <a:pt x="304310" y="323699"/>
                    </a:lnTo>
                    <a:cubicBezTo>
                      <a:pt x="307130" y="320233"/>
                      <a:pt x="307780" y="315468"/>
                      <a:pt x="305828" y="311353"/>
                    </a:cubicBezTo>
                    <a:cubicBezTo>
                      <a:pt x="303985" y="307346"/>
                      <a:pt x="299864" y="304747"/>
                      <a:pt x="295417" y="304747"/>
                    </a:cubicBezTo>
                    <a:lnTo>
                      <a:pt x="260279" y="304747"/>
                    </a:lnTo>
                    <a:lnTo>
                      <a:pt x="260279" y="215294"/>
                    </a:lnTo>
                    <a:cubicBezTo>
                      <a:pt x="260279" y="208904"/>
                      <a:pt x="255074" y="203706"/>
                      <a:pt x="248675" y="203706"/>
                    </a:cubicBezTo>
                    <a:lnTo>
                      <a:pt x="140226" y="203706"/>
                    </a:lnTo>
                    <a:cubicBezTo>
                      <a:pt x="133827" y="203706"/>
                      <a:pt x="128730" y="208904"/>
                      <a:pt x="128730" y="215294"/>
                    </a:cubicBezTo>
                    <a:lnTo>
                      <a:pt x="128730" y="304747"/>
                    </a:lnTo>
                    <a:lnTo>
                      <a:pt x="93592" y="304747"/>
                    </a:lnTo>
                    <a:cubicBezTo>
                      <a:pt x="89037" y="304747"/>
                      <a:pt x="85025" y="307346"/>
                      <a:pt x="83073" y="311353"/>
                    </a:cubicBezTo>
                    <a:cubicBezTo>
                      <a:pt x="81120" y="315468"/>
                      <a:pt x="81771" y="320233"/>
                      <a:pt x="84591" y="323699"/>
                    </a:cubicBezTo>
                    <a:lnTo>
                      <a:pt x="135454" y="385428"/>
                    </a:lnTo>
                    <a:lnTo>
                      <a:pt x="72987" y="385428"/>
                    </a:lnTo>
                    <a:cubicBezTo>
                      <a:pt x="45657" y="385428"/>
                      <a:pt x="20605" y="369617"/>
                      <a:pt x="9652" y="344600"/>
                    </a:cubicBezTo>
                    <a:cubicBezTo>
                      <a:pt x="3470" y="330630"/>
                      <a:pt x="0" y="315143"/>
                      <a:pt x="0" y="298791"/>
                    </a:cubicBezTo>
                    <a:cubicBezTo>
                      <a:pt x="0" y="249624"/>
                      <a:pt x="31234" y="207605"/>
                      <a:pt x="75047" y="191685"/>
                    </a:cubicBezTo>
                    <a:cubicBezTo>
                      <a:pt x="72444" y="182155"/>
                      <a:pt x="71035" y="172300"/>
                      <a:pt x="71035" y="162012"/>
                    </a:cubicBezTo>
                    <a:cubicBezTo>
                      <a:pt x="71035" y="101041"/>
                      <a:pt x="117993" y="51224"/>
                      <a:pt x="178942" y="47975"/>
                    </a:cubicBezTo>
                    <a:cubicBezTo>
                      <a:pt x="199548" y="46784"/>
                      <a:pt x="219068" y="51224"/>
                      <a:pt x="236204" y="59671"/>
                    </a:cubicBezTo>
                    <a:cubicBezTo>
                      <a:pt x="255616" y="24150"/>
                      <a:pt x="293248" y="0"/>
                      <a:pt x="336628" y="0"/>
                    </a:cubicBezTo>
                    <a:close/>
                  </a:path>
                </a:pathLst>
              </a:custGeom>
              <a:solidFill>
                <a:srgbClr val="FFFFFF"/>
              </a:solidFill>
              <a:ln>
                <a:noFill/>
              </a:ln>
            </p:spPr>
            <p:txBody>
              <a:bodyPr wrap="square" lIns="91440" tIns="45720" rIns="91440" bIns="45720" anchor="ctr" anchorCtr="0">
                <a:normAutofit fontScale="5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descr="535a26b2-0353-44c2-8937-b5cbb866b999"/>
          <p:cNvSpPr>
            <a:spLocks noGrp="1"/>
          </p:cNvSpPr>
          <p:nvPr>
            <p:ph type="title" hasCustomPrompt="1"/>
          </p:nvPr>
        </p:nvSpPr>
        <p:spPr/>
        <p:txBody>
          <a:bodyPr anchorCtr="0"/>
          <a:lstStyle/>
          <a:p>
            <a:pPr algn="l">
              <a:lnSpc>
                <a:spcPct val="100000"/>
              </a:lnSpc>
              <a:spcBef>
                <a:spcPct val="0"/>
              </a:spcBef>
            </a:pPr>
            <a:r>
              <a:rPr lang="en-US" sz="2800" b="1" i="0" u="none">
                <a:solidFill>
                  <a:srgbClr val="2F2F2F"/>
                </a:solidFill>
                <a:ea typeface="微软雅黑"/>
              </a:rPr>
              <a:t>人才培养</a:t>
            </a:r>
          </a:p>
        </p:txBody>
      </p:sp>
      <p:grpSp>
        <p:nvGrpSpPr>
          <p:cNvPr id="25" name="5698e3c6-2615-4c13-bdba-98b5d281d02c.source.3.zh-Hans.pptx" descr="cf7fce66-4e3d-4d59-9c10-454f3ae2b1f8">
            <a:extLst>
              <a:ext uri="{FF2B5EF4-FFF2-40B4-BE49-F238E27FC236}">
                <a16:creationId xmlns:a16="http://schemas.microsoft.com/office/drawing/2014/main" id="{0749D89B-5A45-0B0E-8041-AA21CA3A582D}"/>
              </a:ext>
            </a:extLst>
          </p:cNvPr>
          <p:cNvGrpSpPr/>
          <p:nvPr/>
        </p:nvGrpSpPr>
        <p:grpSpPr>
          <a:xfrm>
            <a:off x="660400" y="1130300"/>
            <a:ext cx="10858500" cy="3802380"/>
            <a:chOff x="660400" y="1130300"/>
            <a:chExt cx="10858500" cy="3802380"/>
          </a:xfrm>
        </p:grpSpPr>
        <p:sp>
          <p:nvSpPr>
            <p:cNvPr id="24" name="Title" descr="da4a08c3-90d9-43bd-8fd6-3f6a6e513b19">
              <a:extLst>
                <a:ext uri="{FF2B5EF4-FFF2-40B4-BE49-F238E27FC236}">
                  <a16:creationId xmlns:a16="http://schemas.microsoft.com/office/drawing/2014/main" id="{2466DF7C-1DF6-3FA7-BB56-34551EC1F171}"/>
                </a:ext>
              </a:extLst>
            </p:cNvPr>
            <p:cNvSpPr txBox="1"/>
            <p:nvPr/>
          </p:nvSpPr>
          <p:spPr>
            <a:xfrm>
              <a:off x="660400" y="1130300"/>
              <a:ext cx="10858500" cy="461665"/>
            </a:xfrm>
            <a:prstGeom prst="rect">
              <a:avLst/>
            </a:prstGeom>
            <a:noFill/>
          </p:spPr>
          <p:txBody>
            <a:bodyPr vert="horz" wrap="square" rtlCol="0" anchor="t" anchorCtr="1">
              <a:normAutofit/>
            </a:bodyPr>
            <a:lstStyle/>
            <a:p>
              <a:pPr algn="ctr"/>
              <a:r>
                <a:rPr lang="en-US" sz="2400" b="1" i="0" u="none">
                  <a:solidFill>
                    <a:srgbClr val="2F2F2F"/>
                  </a:solidFill>
                  <a:ea typeface="微软雅黑"/>
                </a:rPr>
                <a:t>感受杨振宁先生对人才培养的重视</a:t>
              </a:r>
            </a:p>
          </p:txBody>
        </p:sp>
        <p:sp>
          <p:nvSpPr>
            <p:cNvPr id="10" name="Text1" descr="34e58122-b3db-4574-9388-ceef5aaeb5c7">
              <a:extLst>
                <a:ext uri="{FF2B5EF4-FFF2-40B4-BE49-F238E27FC236}">
                  <a16:creationId xmlns:a16="http://schemas.microsoft.com/office/drawing/2014/main" id="{7686BDFC-33F6-4CCA-9941-3E0E345D71A6}"/>
                </a:ext>
              </a:extLst>
            </p:cNvPr>
            <p:cNvSpPr/>
            <p:nvPr/>
          </p:nvSpPr>
          <p:spPr>
            <a:xfrm>
              <a:off x="3303470" y="2068600"/>
              <a:ext cx="5566210" cy="2864080"/>
            </a:xfrm>
            <a:prstGeom prst="rect">
              <a:avLst/>
            </a:prstGeom>
          </p:spPr>
          <p:txBody>
            <a:bodyPr wrap="square" lIns="91440" tIns="45720" rIns="91440" bIns="45720" anchorCtr="0">
              <a:normAutofit/>
            </a:bodyPr>
            <a:lstStyle/>
            <a:p>
              <a:pPr algn="ctr">
                <a:lnSpc>
                  <a:spcPct val="120000"/>
                </a:lnSpc>
              </a:pPr>
              <a:r>
                <a:rPr lang="en-US" sz="2400" b="0" i="0" u="none" dirty="0">
                  <a:solidFill>
                    <a:srgbClr val="2F2F2F"/>
                  </a:solidFill>
                  <a:latin typeface="微软雅黑"/>
                </a:rPr>
                <a:t>1978年，杨振宁先生积极倡导创办了中科大“少年班”，为中国拔尖人才培养开辟先河，培养了大批优秀青年才俊。</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descr="70036708-bb44-461a-b06b-810d50af7002"/>
          <p:cNvSpPr>
            <a:spLocks noGrp="1"/>
          </p:cNvSpPr>
          <p:nvPr>
            <p:ph type="title" hasCustomPrompt="1"/>
          </p:nvPr>
        </p:nvSpPr>
        <p:spPr/>
        <p:txBody>
          <a:bodyPr anchorCtr="0"/>
          <a:lstStyle/>
          <a:p>
            <a:pPr algn="l">
              <a:lnSpc>
                <a:spcPct val="100000"/>
              </a:lnSpc>
              <a:spcBef>
                <a:spcPct val="0"/>
              </a:spcBef>
            </a:pPr>
            <a:r>
              <a:rPr lang="en-US" sz="3600" b="1" i="0" u="none">
                <a:solidFill>
                  <a:srgbClr val="2F2F2F"/>
                </a:solidFill>
                <a:ea typeface="微软雅黑"/>
              </a:rPr>
              <a:t>战略科学家角色</a:t>
            </a:r>
          </a:p>
        </p:txBody>
      </p:sp>
      <p:sp>
        <p:nvSpPr>
          <p:cNvPr id="25" name="文本占位符 24" descr="6ffe8f73-58e3-4410-9fc9-c577590f48bf"/>
          <p:cNvSpPr>
            <a:spLocks noGrp="1"/>
          </p:cNvSpPr>
          <p:nvPr>
            <p:ph type="body" sz="quarter" idx="1" hasCustomPrompt="1"/>
          </p:nvPr>
        </p:nvSpPr>
        <p:spPr/>
        <p:txBody>
          <a:bodyPr anchorCtr="0"/>
          <a:lstStyle/>
          <a:p>
            <a:pPr algn="l">
              <a:lnSpc>
                <a:spcPct val="120000"/>
              </a:lnSpc>
              <a:spcBef>
                <a:spcPts val="1000"/>
              </a:spcBef>
            </a:pPr>
            <a:r>
              <a:rPr lang="en-US" sz="2000" b="0" i="0" u="none">
                <a:solidFill>
                  <a:srgbClr val="2F2F2F"/>
                </a:solidFill>
                <a:ea typeface="微软雅黑"/>
              </a:rPr>
              <a:t>剖析杨振宁先生作为战略科学家的深远影响</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_NET" val="8.0.8"/>
  <p:tag name="AS_OS" val="Microsoft Windows NT 10.0.22631.0"/>
  <p:tag name="AS_RELEASE_DATE" val="2024.08.14"/>
  <p:tag name="AS_TITLE" val="Aspose.Slides for .NET6"/>
  <p:tag name="AS_VERSION" val="24.8"/>
  <p:tag name="ISLIDE.GUIDESSETTING" val="{&quot;Id&quot;:&quot;GuidesStyle_Normal&quot;,&quot;Name&quot;:&quot;GuidesStyle_Normal&quot;,&quot;Kind&quot;:0,&quot;OldGuidesSetting&quot;:{&quot;HeaderHeight&quot;:15.0,&quot;FooterHeight&quot;:9.0,&quot;SideMargin&quot;:5.5,&quot;TopMargin&quot;:0.0,&quot;BottomMargin&quot;:0.0,&quot;IntervalMargin&quot;:1.5}}"/>
</p:tagLst>
</file>

<file path=ppt/theme/theme1.xml><?xml version="1.0" encoding="utf-8"?>
<a:theme xmlns:a="http://schemas.openxmlformats.org/drawingml/2006/main" name="Slide Master">
  <a:themeElements>
    <a:clrScheme name="iSlide">
      <a:dk1>
        <a:srgbClr val="2F2F2F"/>
      </a:dk1>
      <a:lt1>
        <a:srgbClr val="FFFFFF"/>
      </a:lt1>
      <a:dk2>
        <a:srgbClr val="778495"/>
      </a:dk2>
      <a:lt2>
        <a:srgbClr val="F0F0F0"/>
      </a:lt2>
      <a:accent1>
        <a:srgbClr val="DC3E3E"/>
      </a:accent1>
      <a:accent2>
        <a:srgbClr val="DFB45C"/>
      </a:accent2>
      <a:accent3>
        <a:srgbClr val="6D85D6"/>
      </a:accent3>
      <a:accent4>
        <a:srgbClr val="D98842"/>
      </a:accent4>
      <a:accent5>
        <a:srgbClr val="8BD981"/>
      </a:accent5>
      <a:accent6>
        <a:srgbClr val="ED80F1"/>
      </a:accent6>
      <a:hlink>
        <a:srgbClr val="F84D4D"/>
      </a:hlink>
      <a:folHlink>
        <a:srgbClr val="979797"/>
      </a:folHlink>
    </a:clrScheme>
    <a:fontScheme name="iSlide">
      <a:majorFont>
        <a:latin typeface="Arial"/>
        <a:ea typeface="微软雅黑"/>
        <a:cs typeface="Arial"/>
      </a:majorFont>
      <a:minorFont>
        <a:latin typeface="Arial"/>
        <a:ea typeface="微软雅黑"/>
        <a:cs typeface="Arial"/>
      </a:minorFont>
    </a:fontScheme>
    <a:fmtScheme name="iSlid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Slid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iSlide Presentation Template</Template>
  <TotalTime>573</TotalTime>
  <Words>354</Words>
  <Application>Microsoft Office PowerPoint</Application>
  <PresentationFormat>宽屏</PresentationFormat>
  <Paragraphs>73</Paragraphs>
  <Slides>16</Slides>
  <Notes>0</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16</vt:i4>
      </vt:variant>
    </vt:vector>
  </HeadingPairs>
  <TitlesOfParts>
    <vt:vector size="19" baseType="lpstr">
      <vt:lpstr>微软雅黑</vt:lpstr>
      <vt:lpstr>Arial</vt:lpstr>
      <vt:lpstr>Slide Master</vt:lpstr>
      <vt:lpstr>纪念杨振宁先生 暨科学家精神学习会</vt:lpstr>
      <vt:lpstr>目录</vt:lpstr>
      <vt:lpstr>杨振宁先生生平简介</vt:lpstr>
      <vt:lpstr>基本信息</vt:lpstr>
      <vt:lpstr>教育经历</vt:lpstr>
      <vt:lpstr>回国历程</vt:lpstr>
      <vt:lpstr>主要成就</vt:lpstr>
      <vt:lpstr>人才培养</vt:lpstr>
      <vt:lpstr>战略科学家角色</vt:lpstr>
      <vt:lpstr>科学家精神体现</vt:lpstr>
      <vt:lpstr>科学理性之光</vt:lpstr>
      <vt:lpstr>赤子报国情怀</vt:lpstr>
      <vt:lpstr>总结与传承</vt:lpstr>
      <vt:lpstr>精神价值</vt:lpstr>
      <vt:lpstr>PowerPoint 演示文稿</vt:lpstr>
      <vt:lpstr>谢谢观看</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iSlide</dc:creator>
  <cp:lastModifiedBy>亦寒 宋</cp:lastModifiedBy>
  <cp:revision>2</cp:revision>
  <cp:lastPrinted>2024-07-01T00:00:00Z</cp:lastPrinted>
  <dcterms:created xsi:type="dcterms:W3CDTF">2024-07-01T00:00:00Z</dcterms:created>
  <dcterms:modified xsi:type="dcterms:W3CDTF">2025-10-19T10:59:36Z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93776be4-27f9-437e-9f9c-e8cc7d343d2f</vt:lpwstr>
  </property>
</Properties>
</file>

<file path=docProps/thumbnail.jpeg>
</file>